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80" r:id="rId2"/>
    <p:sldId id="285" r:id="rId3"/>
    <p:sldId id="283" r:id="rId4"/>
    <p:sldId id="358" r:id="rId5"/>
    <p:sldId id="363" r:id="rId6"/>
    <p:sldId id="266" r:id="rId7"/>
    <p:sldId id="299" r:id="rId8"/>
    <p:sldId id="359" r:id="rId9"/>
    <p:sldId id="286" r:id="rId10"/>
    <p:sldId id="287" r:id="rId11"/>
    <p:sldId id="288" r:id="rId12"/>
    <p:sldId id="259" r:id="rId13"/>
    <p:sldId id="298" r:id="rId14"/>
    <p:sldId id="300" r:id="rId15"/>
    <p:sldId id="360" r:id="rId16"/>
    <p:sldId id="304" r:id="rId17"/>
    <p:sldId id="353" r:id="rId18"/>
    <p:sldId id="352" r:id="rId19"/>
    <p:sldId id="265" r:id="rId20"/>
    <p:sldId id="354" r:id="rId21"/>
    <p:sldId id="260" r:id="rId22"/>
    <p:sldId id="261" r:id="rId23"/>
    <p:sldId id="355" r:id="rId24"/>
    <p:sldId id="272" r:id="rId25"/>
    <p:sldId id="273" r:id="rId26"/>
    <p:sldId id="275" r:id="rId27"/>
    <p:sldId id="274" r:id="rId28"/>
    <p:sldId id="270" r:id="rId29"/>
    <p:sldId id="278" r:id="rId30"/>
    <p:sldId id="313" r:id="rId31"/>
    <p:sldId id="356" r:id="rId32"/>
    <p:sldId id="357" r:id="rId3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B413"/>
    <a:srgbClr val="FFB514"/>
    <a:srgbClr val="FFC101"/>
    <a:srgbClr val="FFE48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130"/>
    <p:restoredTop sz="94319" autoAdjust="0"/>
  </p:normalViewPr>
  <p:slideViewPr>
    <p:cSldViewPr snapToGrid="0" snapToObjects="1">
      <p:cViewPr>
        <p:scale>
          <a:sx n="100" d="100"/>
          <a:sy n="100" d="100"/>
        </p:scale>
        <p:origin x="48" y="168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5F3281-8FB9-473E-A2D4-7CB57B98F8A4}" type="datetimeFigureOut">
              <a:rPr lang="en-US" smtClean="0"/>
              <a:t>9/11/2023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B2E1FE-4189-4379-96FB-81743B5C961D}" type="slidenum">
              <a:rPr lang="en-US" smtClean="0"/>
              <a:t>‹#›</a:t>
            </a:fld>
            <a:endParaRPr lang="en-US"/>
          </a:p>
        </p:txBody>
      </p:sp>
    </p:spTree>
    <p:extLst>
      <p:ext uri="{BB962C8B-B14F-4D97-AF65-F5344CB8AC3E}">
        <p14:creationId xmlns:p14="http://schemas.microsoft.com/office/powerpoint/2010/main" val="3380036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thrillist.com/entertainment/nation/how-new-netflix-recommendation-algorithm-works"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s://www.wired.co.uk/article/how-do-netflixs-algorithms-work-machine-learning-helps-to-predict-what-viewers-will-like" TargetMode="External"/><Relationship Id="rId4" Type="http://schemas.openxmlformats.org/officeDocument/2006/relationships/hyperlink" Target="https://medium.com/netflix-techblog/artwork-personalization-c589f074ad76"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finalfantasy.wikia.com/wiki/Level_grinding"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en.wikipedia.org/wiki/Grinding_(gaming"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vhtcx.com/wp-content/uploads/2015/02/canstockphoto3986275.jpg"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the terms in this slide are often used interchangeably, their definitions can vary from various data analytic and data science commercial tools and frameworks and have various levels of overlap. We will talk about these during the class.</a:t>
            </a:r>
          </a:p>
        </p:txBody>
      </p:sp>
      <p:sp>
        <p:nvSpPr>
          <p:cNvPr id="4" name="Slide Number Placeholder 3"/>
          <p:cNvSpPr>
            <a:spLocks noGrp="1"/>
          </p:cNvSpPr>
          <p:nvPr>
            <p:ph type="sldNum" sz="quarter" idx="5"/>
          </p:nvPr>
        </p:nvSpPr>
        <p:spPr/>
        <p:txBody>
          <a:bodyPr/>
          <a:lstStyle/>
          <a:p>
            <a:fld id="{A5B2E1FE-4189-4379-96FB-81743B5C961D}" type="slidenum">
              <a:rPr lang="en-US" smtClean="0"/>
              <a:t>5</a:t>
            </a:fld>
            <a:endParaRPr lang="en-US"/>
          </a:p>
        </p:txBody>
      </p:sp>
    </p:spTree>
    <p:extLst>
      <p:ext uri="{BB962C8B-B14F-4D97-AF65-F5344CB8AC3E}">
        <p14:creationId xmlns:p14="http://schemas.microsoft.com/office/powerpoint/2010/main" val="1839925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https://www.thrillist.com/entertainment/nation/how-new-netflix-recommendation-algorithm-works</a:t>
            </a:r>
            <a:r>
              <a:rPr lang="en-US" dirty="0"/>
              <a:t>#</a:t>
            </a:r>
          </a:p>
          <a:p>
            <a:endParaRPr lang="en-US" dirty="0">
              <a:cs typeface="Calibri"/>
            </a:endParaRPr>
          </a:p>
          <a:p>
            <a:r>
              <a:rPr lang="en-US" dirty="0">
                <a:hlinkClick r:id="rId4"/>
              </a:rPr>
              <a:t>https://medium.com/netflix-techblog/artwork-personalization-c589f074ad76</a:t>
            </a:r>
            <a:endParaRPr lang="en-US" dirty="0">
              <a:cs typeface="Calibri"/>
              <a:hlinkClick r:id="rId4"/>
            </a:endParaRPr>
          </a:p>
          <a:p>
            <a:r>
              <a:rPr lang="en-US" dirty="0">
                <a:hlinkClick r:id="rId5"/>
              </a:rPr>
              <a:t>https://www.wired.co.uk/article/how-do-netflixs-algorithms-work-machine-learning-helps-to-predict-what-viewers-will-like</a:t>
            </a:r>
            <a:endParaRPr lang="en-US" dirty="0">
              <a:cs typeface="Calibri"/>
              <a:hlinkClick r:id="rId5"/>
            </a:endParaRPr>
          </a:p>
          <a:p>
            <a:endParaRPr lang="en-US" dirty="0">
              <a:cs typeface="Calibri"/>
            </a:endParaRPr>
          </a:p>
        </p:txBody>
      </p:sp>
      <p:sp>
        <p:nvSpPr>
          <p:cNvPr id="4" name="Slide Number Placeholder 3"/>
          <p:cNvSpPr>
            <a:spLocks noGrp="1"/>
          </p:cNvSpPr>
          <p:nvPr>
            <p:ph type="sldNum" sz="quarter" idx="5"/>
          </p:nvPr>
        </p:nvSpPr>
        <p:spPr/>
        <p:txBody>
          <a:bodyPr/>
          <a:lstStyle/>
          <a:p>
            <a:fld id="{D0D39104-115C-4501-A673-075924DC6C31}" type="slidenum">
              <a:rPr lang="en-US"/>
              <a:t>11</a:t>
            </a:fld>
            <a:endParaRPr lang="en-US"/>
          </a:p>
        </p:txBody>
      </p:sp>
    </p:spTree>
    <p:extLst>
      <p:ext uri="{BB962C8B-B14F-4D97-AF65-F5344CB8AC3E}">
        <p14:creationId xmlns:p14="http://schemas.microsoft.com/office/powerpoint/2010/main" val="1937176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https://betanews.com/2014/04/15/windows-8-1-without-update-will-no-longer-receive-security-updates/</a:t>
            </a:r>
          </a:p>
        </p:txBody>
      </p:sp>
      <p:sp>
        <p:nvSpPr>
          <p:cNvPr id="4" name="Slide Number Placeholder 3"/>
          <p:cNvSpPr>
            <a:spLocks noGrp="1"/>
          </p:cNvSpPr>
          <p:nvPr>
            <p:ph type="sldNum" sz="quarter" idx="5"/>
          </p:nvPr>
        </p:nvSpPr>
        <p:spPr/>
        <p:txBody>
          <a:bodyPr/>
          <a:lstStyle/>
          <a:p>
            <a:fld id="{D0D39104-115C-4501-A673-075924DC6C31}" type="slidenum">
              <a:rPr lang="en-US"/>
              <a:t>22</a:t>
            </a:fld>
            <a:endParaRPr lang="en-US"/>
          </a:p>
        </p:txBody>
      </p:sp>
    </p:spTree>
    <p:extLst>
      <p:ext uri="{BB962C8B-B14F-4D97-AF65-F5344CB8AC3E}">
        <p14:creationId xmlns:p14="http://schemas.microsoft.com/office/powerpoint/2010/main" val="3065808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http://finalfantasy.wikia.com/wiki/Level_grinding</a:t>
            </a:r>
          </a:p>
          <a:p>
            <a:endParaRPr lang="en-US" dirty="0">
              <a:cs typeface="Calibri"/>
            </a:endParaRPr>
          </a:p>
          <a:p>
            <a:r>
              <a:rPr lang="en-US" dirty="0">
                <a:hlinkClick r:id="rId4"/>
              </a:rPr>
              <a:t>https://en.wikipedia.org/wiki/Grinding_(gaming</a:t>
            </a:r>
            <a:r>
              <a:rPr lang="en-US" dirty="0"/>
              <a:t>)</a:t>
            </a:r>
          </a:p>
          <a:p>
            <a:endParaRPr lang="en-US" dirty="0">
              <a:cs typeface="Calibri"/>
            </a:endParaRPr>
          </a:p>
          <a:p>
            <a:r>
              <a:rPr lang="en-US" dirty="0"/>
              <a:t>https://www.vectorstock.com/royalty-free-vector/timer-sign-icon-30-minutes-stopwatch-symbol-vector-3756908</a:t>
            </a:r>
            <a:endParaRPr lang="en-US" dirty="0">
              <a:cs typeface="Calibri"/>
            </a:endParaRPr>
          </a:p>
        </p:txBody>
      </p:sp>
      <p:sp>
        <p:nvSpPr>
          <p:cNvPr id="4" name="Slide Number Placeholder 3"/>
          <p:cNvSpPr>
            <a:spLocks noGrp="1"/>
          </p:cNvSpPr>
          <p:nvPr>
            <p:ph type="sldNum" sz="quarter" idx="5"/>
          </p:nvPr>
        </p:nvSpPr>
        <p:spPr/>
        <p:txBody>
          <a:bodyPr/>
          <a:lstStyle/>
          <a:p>
            <a:fld id="{D0D39104-115C-4501-A673-075924DC6C31}" type="slidenum">
              <a:rPr lang="en-US"/>
              <a:t>26</a:t>
            </a:fld>
            <a:endParaRPr lang="en-US"/>
          </a:p>
        </p:txBody>
      </p:sp>
    </p:spTree>
    <p:extLst>
      <p:ext uri="{BB962C8B-B14F-4D97-AF65-F5344CB8AC3E}">
        <p14:creationId xmlns:p14="http://schemas.microsoft.com/office/powerpoint/2010/main" val="2323322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https://www.vhtcx.com/wp-content/uploads/2015/02/canstockphoto3986275.jpg</a:t>
            </a:r>
          </a:p>
          <a:p>
            <a:endParaRPr lang="en-US" dirty="0">
              <a:cs typeface="Calibri"/>
            </a:endParaRPr>
          </a:p>
          <a:p>
            <a:r>
              <a:rPr lang="en-US" dirty="0"/>
              <a:t>https://www.vhtcx.com/blog/5-causes-customer-frustration-fix/</a:t>
            </a:r>
            <a:endParaRPr lang="en-US" dirty="0">
              <a:cs typeface="Calibri"/>
            </a:endParaRPr>
          </a:p>
        </p:txBody>
      </p:sp>
      <p:sp>
        <p:nvSpPr>
          <p:cNvPr id="4" name="Slide Number Placeholder 3"/>
          <p:cNvSpPr>
            <a:spLocks noGrp="1"/>
          </p:cNvSpPr>
          <p:nvPr>
            <p:ph type="sldNum" sz="quarter" idx="5"/>
          </p:nvPr>
        </p:nvSpPr>
        <p:spPr/>
        <p:txBody>
          <a:bodyPr/>
          <a:lstStyle/>
          <a:p>
            <a:fld id="{D0D39104-115C-4501-A673-075924DC6C31}" type="slidenum">
              <a:rPr lang="en-US"/>
              <a:t>28</a:t>
            </a:fld>
            <a:endParaRPr lang="en-US"/>
          </a:p>
        </p:txBody>
      </p:sp>
    </p:spTree>
    <p:extLst>
      <p:ext uri="{BB962C8B-B14F-4D97-AF65-F5344CB8AC3E}">
        <p14:creationId xmlns:p14="http://schemas.microsoft.com/office/powerpoint/2010/main" val="581323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Timeline: </a:t>
            </a:r>
            <a:r>
              <a:rPr lang="en-US"/>
              <a:t>http://www.dataversity.net/brief-history-data-science/</a:t>
            </a:r>
            <a:endParaRPr lang="en-US">
              <a:cs typeface="Calibri"/>
            </a:endParaRPr>
          </a:p>
        </p:txBody>
      </p:sp>
      <p:sp>
        <p:nvSpPr>
          <p:cNvPr id="4" name="Slide Number Placeholder 3"/>
          <p:cNvSpPr>
            <a:spLocks noGrp="1"/>
          </p:cNvSpPr>
          <p:nvPr>
            <p:ph type="sldNum" sz="quarter" idx="5"/>
          </p:nvPr>
        </p:nvSpPr>
        <p:spPr/>
        <p:txBody>
          <a:bodyPr/>
          <a:lstStyle/>
          <a:p>
            <a:fld id="{D0D39104-115C-4501-A673-075924DC6C31}" type="slidenum">
              <a:rPr lang="en-US"/>
              <a:t>29</a:t>
            </a:fld>
            <a:endParaRPr lang="en-US"/>
          </a:p>
        </p:txBody>
      </p:sp>
    </p:spTree>
    <p:extLst>
      <p:ext uri="{BB962C8B-B14F-4D97-AF65-F5344CB8AC3E}">
        <p14:creationId xmlns:p14="http://schemas.microsoft.com/office/powerpoint/2010/main" val="11695890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4750DB4D-B8A9-1444-AD38-47E7DC842E34}"/>
              </a:ext>
            </a:extLst>
          </p:cNvPr>
          <p:cNvGrpSpPr/>
          <p:nvPr userDrawn="1"/>
        </p:nvGrpSpPr>
        <p:grpSpPr>
          <a:xfrm>
            <a:off x="0" y="564776"/>
            <a:ext cx="9144000" cy="2812676"/>
            <a:chOff x="0" y="564776"/>
            <a:chExt cx="9144000" cy="2812676"/>
          </a:xfrm>
        </p:grpSpPr>
        <p:pic>
          <p:nvPicPr>
            <p:cNvPr id="8" name="Picture 7" descr="MD-flag-background-ppt.png">
              <a:extLst>
                <a:ext uri="{FF2B5EF4-FFF2-40B4-BE49-F238E27FC236}">
                  <a16:creationId xmlns:a16="http://schemas.microsoft.com/office/drawing/2014/main" id="{F7107FCE-8F5A-C04F-BCC1-EE10E586268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64776"/>
              <a:ext cx="9143999" cy="571500"/>
            </a:xfrm>
            <a:prstGeom prst="rect">
              <a:avLst/>
            </a:prstGeom>
          </p:spPr>
        </p:pic>
        <p:pic>
          <p:nvPicPr>
            <p:cNvPr id="9" name="Picture 8" descr="MD-flag-background-ppt.png">
              <a:extLst>
                <a:ext uri="{FF2B5EF4-FFF2-40B4-BE49-F238E27FC236}">
                  <a16:creationId xmlns:a16="http://schemas.microsoft.com/office/drawing/2014/main" id="{F0253FC5-B373-A74E-B6E6-917757C74FE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29553"/>
              <a:ext cx="9143999" cy="571500"/>
            </a:xfrm>
            <a:prstGeom prst="rect">
              <a:avLst/>
            </a:prstGeom>
          </p:spPr>
        </p:pic>
        <p:pic>
          <p:nvPicPr>
            <p:cNvPr id="10" name="Picture 9" descr="MD-flag-background-ppt.png">
              <a:extLst>
                <a:ext uri="{FF2B5EF4-FFF2-40B4-BE49-F238E27FC236}">
                  <a16:creationId xmlns:a16="http://schemas.microsoft.com/office/drawing/2014/main" id="{3FA1E57B-75B7-514C-9D43-1B196ABC5D2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685365"/>
              <a:ext cx="9143999" cy="571500"/>
            </a:xfrm>
            <a:prstGeom prst="rect">
              <a:avLst/>
            </a:prstGeom>
          </p:spPr>
        </p:pic>
        <p:pic>
          <p:nvPicPr>
            <p:cNvPr id="11" name="Picture 10" descr="MD-flag-background-ppt.png">
              <a:extLst>
                <a:ext uri="{FF2B5EF4-FFF2-40B4-BE49-F238E27FC236}">
                  <a16:creationId xmlns:a16="http://schemas.microsoft.com/office/drawing/2014/main" id="{C4096511-65C6-374D-AD92-8D8CE45990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29970"/>
              <a:ext cx="9143999" cy="571500"/>
            </a:xfrm>
            <a:prstGeom prst="rect">
              <a:avLst/>
            </a:prstGeom>
          </p:spPr>
        </p:pic>
        <p:pic>
          <p:nvPicPr>
            <p:cNvPr id="12" name="Picture 11" descr="MD-flag-background-ppt.png">
              <a:extLst>
                <a:ext uri="{FF2B5EF4-FFF2-40B4-BE49-F238E27FC236}">
                  <a16:creationId xmlns:a16="http://schemas.microsoft.com/office/drawing/2014/main" id="{EA8C6FDD-105B-154D-AD2A-A0F28EE573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805952"/>
              <a:ext cx="9143999" cy="571500"/>
            </a:xfrm>
            <a:prstGeom prst="rect">
              <a:avLst/>
            </a:prstGeom>
          </p:spPr>
        </p:pic>
      </p:grpSp>
      <p:sp>
        <p:nvSpPr>
          <p:cNvPr id="3" name="Subtitle 2"/>
          <p:cNvSpPr>
            <a:spLocks noGrp="1"/>
          </p:cNvSpPr>
          <p:nvPr>
            <p:ph type="subTitle" idx="1"/>
          </p:nvPr>
        </p:nvSpPr>
        <p:spPr>
          <a:xfrm>
            <a:off x="1418665" y="3657600"/>
            <a:ext cx="6400800" cy="860612"/>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7463C41C-A487-0C45-A261-16903102544D}" type="datetimeFigureOut">
              <a:rPr lang="en-US" smtClean="0"/>
              <a:t>9/11/2023</a:t>
            </a:fld>
            <a:endParaRPr lang="en-US"/>
          </a:p>
        </p:txBody>
      </p:sp>
      <p:sp>
        <p:nvSpPr>
          <p:cNvPr id="5" name="Footer Placeholder 4"/>
          <p:cNvSpPr>
            <a:spLocks noGrp="1"/>
          </p:cNvSpPr>
          <p:nvPr>
            <p:ph type="ftr" sz="quarter" idx="11"/>
          </p:nvPr>
        </p:nvSpPr>
        <p:spPr/>
        <p:txBody>
          <a:bodyPr/>
          <a:lstStyle/>
          <a:p>
            <a:r>
              <a:rPr lang="en-US" dirty="0"/>
              <a:t>URL</a:t>
            </a:r>
          </a:p>
        </p:txBody>
      </p:sp>
      <p:pic>
        <p:nvPicPr>
          <p:cNvPr id="6" name="Picture 5" descr="UMBC-primary-logo-CMYK-on-black.png">
            <a:extLst>
              <a:ext uri="{FF2B5EF4-FFF2-40B4-BE49-F238E27FC236}">
                <a16:creationId xmlns:a16="http://schemas.microsoft.com/office/drawing/2014/main" id="{03D4822F-9476-F54E-82C8-367A21C0DA5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42504" y="119795"/>
            <a:ext cx="2486041" cy="572729"/>
          </a:xfrm>
          <a:prstGeom prst="rect">
            <a:avLst/>
          </a:prstGeom>
        </p:spPr>
      </p:pic>
      <p:sp>
        <p:nvSpPr>
          <p:cNvPr id="2" name="Title 1"/>
          <p:cNvSpPr>
            <a:spLocks noGrp="1"/>
          </p:cNvSpPr>
          <p:nvPr>
            <p:ph type="ctrTitle"/>
          </p:nvPr>
        </p:nvSpPr>
        <p:spPr>
          <a:xfrm>
            <a:off x="726140" y="1328879"/>
            <a:ext cx="7772400" cy="1102519"/>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87458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3752" y="1"/>
            <a:ext cx="7953935" cy="571500"/>
          </a:xfrm>
        </p:spPr>
        <p:txBody>
          <a:bodyPr>
            <a:noAutofit/>
          </a:bodyPr>
          <a:lstStyle>
            <a:lvl1pPr algn="l">
              <a:defRPr sz="3600">
                <a:solidFill>
                  <a:srgbClr val="FFB514"/>
                </a:solidFill>
                <a:latin typeface="+mj-lt"/>
              </a:defRPr>
            </a:lvl1pPr>
          </a:lstStyle>
          <a:p>
            <a:r>
              <a:rPr lang="en-US" dirty="0"/>
              <a:t>Click to edit Master title style</a:t>
            </a:r>
          </a:p>
        </p:txBody>
      </p:sp>
      <p:sp>
        <p:nvSpPr>
          <p:cNvPr id="3" name="Content Placeholder 2"/>
          <p:cNvSpPr>
            <a:spLocks noGrp="1"/>
          </p:cNvSpPr>
          <p:nvPr>
            <p:ph idx="1"/>
          </p:nvPr>
        </p:nvSpPr>
        <p:spPr>
          <a:xfrm>
            <a:off x="457200" y="732866"/>
            <a:ext cx="8229600" cy="3861758"/>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463C41C-A487-0C45-A261-16903102544D}" type="datetimeFigureOut">
              <a:rPr lang="en-US" smtClean="0"/>
              <a:t>9/11/2023</a:t>
            </a:fld>
            <a:endParaRPr lang="en-US"/>
          </a:p>
        </p:txBody>
      </p:sp>
      <p:sp>
        <p:nvSpPr>
          <p:cNvPr id="5" name="Footer Placeholder 4"/>
          <p:cNvSpPr>
            <a:spLocks noGrp="1"/>
          </p:cNvSpPr>
          <p:nvPr>
            <p:ph type="ftr" sz="quarter" idx="11"/>
          </p:nvPr>
        </p:nvSpPr>
        <p:spPr/>
        <p:txBody>
          <a:bodyPr/>
          <a:lstStyle/>
          <a:p>
            <a:r>
              <a:rPr lang="en-US" dirty="0"/>
              <a:t>URL</a:t>
            </a:r>
          </a:p>
        </p:txBody>
      </p:sp>
      <p:pic>
        <p:nvPicPr>
          <p:cNvPr id="6" name="Picture 5" descr="UMBC-primary-logo-CMYK-on-black.png">
            <a:extLst>
              <a:ext uri="{FF2B5EF4-FFF2-40B4-BE49-F238E27FC236}">
                <a16:creationId xmlns:a16="http://schemas.microsoft.com/office/drawing/2014/main" id="{EE0ACFE5-55C9-5545-A73B-CB4CB0413A6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8302"/>
          <a:stretch/>
        </p:blipFill>
        <p:spPr>
          <a:xfrm>
            <a:off x="8647318" y="60511"/>
            <a:ext cx="449617" cy="477371"/>
          </a:xfrm>
          <a:prstGeom prst="rect">
            <a:avLst/>
          </a:prstGeom>
        </p:spPr>
      </p:pic>
    </p:spTree>
    <p:extLst>
      <p:ext uri="{BB962C8B-B14F-4D97-AF65-F5344CB8AC3E}">
        <p14:creationId xmlns:p14="http://schemas.microsoft.com/office/powerpoint/2010/main" val="3073516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ACCFA99-DD46-7C45-A193-598BC076FA5F}"/>
              </a:ext>
            </a:extLst>
          </p:cNvPr>
          <p:cNvGrpSpPr/>
          <p:nvPr userDrawn="1"/>
        </p:nvGrpSpPr>
        <p:grpSpPr>
          <a:xfrm>
            <a:off x="0" y="490812"/>
            <a:ext cx="9144000" cy="2812676"/>
            <a:chOff x="0" y="564776"/>
            <a:chExt cx="9144000" cy="2812676"/>
          </a:xfrm>
        </p:grpSpPr>
        <p:pic>
          <p:nvPicPr>
            <p:cNvPr id="7" name="Picture 6" descr="MD-flag-background-ppt.png">
              <a:extLst>
                <a:ext uri="{FF2B5EF4-FFF2-40B4-BE49-F238E27FC236}">
                  <a16:creationId xmlns:a16="http://schemas.microsoft.com/office/drawing/2014/main" id="{ADF5561A-3EA4-AF4F-9492-1001A1A7DA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64776"/>
              <a:ext cx="9143999" cy="571500"/>
            </a:xfrm>
            <a:prstGeom prst="rect">
              <a:avLst/>
            </a:prstGeom>
          </p:spPr>
        </p:pic>
        <p:pic>
          <p:nvPicPr>
            <p:cNvPr id="8" name="Picture 7" descr="MD-flag-background-ppt.png">
              <a:extLst>
                <a:ext uri="{FF2B5EF4-FFF2-40B4-BE49-F238E27FC236}">
                  <a16:creationId xmlns:a16="http://schemas.microsoft.com/office/drawing/2014/main" id="{19A5CF5A-8A6E-0D4D-B683-74160C23AD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29553"/>
              <a:ext cx="9143999" cy="571500"/>
            </a:xfrm>
            <a:prstGeom prst="rect">
              <a:avLst/>
            </a:prstGeom>
          </p:spPr>
        </p:pic>
        <p:pic>
          <p:nvPicPr>
            <p:cNvPr id="9" name="Picture 8" descr="MD-flag-background-ppt.png">
              <a:extLst>
                <a:ext uri="{FF2B5EF4-FFF2-40B4-BE49-F238E27FC236}">
                  <a16:creationId xmlns:a16="http://schemas.microsoft.com/office/drawing/2014/main" id="{4A50654A-436C-CD41-B289-F04E4F49AA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685365"/>
              <a:ext cx="9143999" cy="571500"/>
            </a:xfrm>
            <a:prstGeom prst="rect">
              <a:avLst/>
            </a:prstGeom>
          </p:spPr>
        </p:pic>
        <p:pic>
          <p:nvPicPr>
            <p:cNvPr id="10" name="Picture 9" descr="MD-flag-background-ppt.png">
              <a:extLst>
                <a:ext uri="{FF2B5EF4-FFF2-40B4-BE49-F238E27FC236}">
                  <a16:creationId xmlns:a16="http://schemas.microsoft.com/office/drawing/2014/main" id="{EB74444E-859B-7544-B26A-809A5D17F5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29970"/>
              <a:ext cx="9143999" cy="571500"/>
            </a:xfrm>
            <a:prstGeom prst="rect">
              <a:avLst/>
            </a:prstGeom>
          </p:spPr>
        </p:pic>
        <p:pic>
          <p:nvPicPr>
            <p:cNvPr id="11" name="Picture 10" descr="MD-flag-background-ppt.png">
              <a:extLst>
                <a:ext uri="{FF2B5EF4-FFF2-40B4-BE49-F238E27FC236}">
                  <a16:creationId xmlns:a16="http://schemas.microsoft.com/office/drawing/2014/main" id="{500D4BB9-7C8C-ED42-A028-63F65FD44D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805952"/>
              <a:ext cx="9143999" cy="571500"/>
            </a:xfrm>
            <a:prstGeom prst="rect">
              <a:avLst/>
            </a:prstGeom>
          </p:spPr>
        </p:pic>
      </p:grpSp>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rgbClr val="FFB514"/>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7463C41C-A487-0C45-A261-16903102544D}" type="datetimeFigureOut">
              <a:rPr lang="en-US" smtClean="0"/>
              <a:t>9/11/2023</a:t>
            </a:fld>
            <a:endParaRPr lang="en-US"/>
          </a:p>
        </p:txBody>
      </p:sp>
      <p:sp>
        <p:nvSpPr>
          <p:cNvPr id="5" name="Footer Placeholder 4"/>
          <p:cNvSpPr>
            <a:spLocks noGrp="1"/>
          </p:cNvSpPr>
          <p:nvPr>
            <p:ph type="ftr" sz="quarter" idx="11"/>
          </p:nvPr>
        </p:nvSpPr>
        <p:spPr/>
        <p:txBody>
          <a:bodyPr/>
          <a:lstStyle/>
          <a:p>
            <a:r>
              <a:rPr lang="en-US" dirty="0"/>
              <a:t>URL</a:t>
            </a:r>
          </a:p>
        </p:txBody>
      </p:sp>
      <p:pic>
        <p:nvPicPr>
          <p:cNvPr id="12" name="Picture 11" descr="UMBC-primary-logo-CMYK-on-black.png">
            <a:extLst>
              <a:ext uri="{FF2B5EF4-FFF2-40B4-BE49-F238E27FC236}">
                <a16:creationId xmlns:a16="http://schemas.microsoft.com/office/drawing/2014/main" id="{96CB9B5A-7640-F540-8160-BB283040C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42504" y="119795"/>
            <a:ext cx="2486041" cy="572729"/>
          </a:xfrm>
          <a:prstGeom prst="rect">
            <a:avLst/>
          </a:prstGeom>
        </p:spPr>
      </p:pic>
    </p:spTree>
    <p:extLst>
      <p:ext uri="{BB962C8B-B14F-4D97-AF65-F5344CB8AC3E}">
        <p14:creationId xmlns:p14="http://schemas.microsoft.com/office/powerpoint/2010/main" val="997952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229600" cy="578224"/>
          </a:xfrm>
        </p:spPr>
        <p:txBody>
          <a:bodyPr>
            <a:noAutofit/>
          </a:bodyPr>
          <a:lstStyle>
            <a:lvl1pPr algn="l">
              <a:defRPr sz="3600">
                <a:solidFill>
                  <a:srgbClr val="FFB514"/>
                </a:solidFill>
              </a:defRPr>
            </a:lvl1pPr>
          </a:lstStyle>
          <a:p>
            <a:r>
              <a:rPr lang="en-US" dirty="0"/>
              <a:t>Click to edit Master title style</a:t>
            </a:r>
          </a:p>
        </p:txBody>
      </p:sp>
      <p:sp>
        <p:nvSpPr>
          <p:cNvPr id="3" name="Content Placeholder 2"/>
          <p:cNvSpPr>
            <a:spLocks noGrp="1"/>
          </p:cNvSpPr>
          <p:nvPr>
            <p:ph sz="half" idx="1"/>
          </p:nvPr>
        </p:nvSpPr>
        <p:spPr>
          <a:xfrm>
            <a:off x="457200" y="699248"/>
            <a:ext cx="4038600" cy="3925574"/>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699248"/>
            <a:ext cx="4038600" cy="3925574"/>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463C41C-A487-0C45-A261-16903102544D}" type="datetimeFigureOut">
              <a:rPr lang="en-US" smtClean="0"/>
              <a:t>9/11/2023</a:t>
            </a:fld>
            <a:endParaRPr lang="en-US"/>
          </a:p>
        </p:txBody>
      </p:sp>
      <p:sp>
        <p:nvSpPr>
          <p:cNvPr id="6" name="Footer Placeholder 5"/>
          <p:cNvSpPr>
            <a:spLocks noGrp="1"/>
          </p:cNvSpPr>
          <p:nvPr>
            <p:ph type="ftr" sz="quarter" idx="11"/>
          </p:nvPr>
        </p:nvSpPr>
        <p:spPr/>
        <p:txBody>
          <a:bodyPr/>
          <a:lstStyle/>
          <a:p>
            <a:r>
              <a:rPr lang="en-US" dirty="0"/>
              <a:t>URL</a:t>
            </a:r>
          </a:p>
        </p:txBody>
      </p:sp>
      <p:pic>
        <p:nvPicPr>
          <p:cNvPr id="7" name="Picture 6" descr="UMBC-primary-logo-CMYK-on-black.png">
            <a:extLst>
              <a:ext uri="{FF2B5EF4-FFF2-40B4-BE49-F238E27FC236}">
                <a16:creationId xmlns:a16="http://schemas.microsoft.com/office/drawing/2014/main" id="{0B7B184D-2247-F142-AE6C-96F39893897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8302"/>
          <a:stretch/>
        </p:blipFill>
        <p:spPr>
          <a:xfrm>
            <a:off x="8647318" y="60511"/>
            <a:ext cx="449617" cy="477371"/>
          </a:xfrm>
          <a:prstGeom prst="rect">
            <a:avLst/>
          </a:prstGeom>
        </p:spPr>
      </p:pic>
    </p:spTree>
    <p:extLst>
      <p:ext uri="{BB962C8B-B14F-4D97-AF65-F5344CB8AC3E}">
        <p14:creationId xmlns:p14="http://schemas.microsoft.com/office/powerpoint/2010/main" val="767819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63923" y="1"/>
            <a:ext cx="8229600" cy="578224"/>
          </a:xfrm>
        </p:spPr>
        <p:txBody>
          <a:bodyPr>
            <a:noAutofit/>
          </a:bodyPr>
          <a:lstStyle>
            <a:lvl1pPr algn="l">
              <a:defRPr sz="3600">
                <a:solidFill>
                  <a:srgbClr val="FFB514"/>
                </a:solidFill>
              </a:defRPr>
            </a:lvl1pPr>
          </a:lstStyle>
          <a:p>
            <a:r>
              <a:rPr lang="en-US" dirty="0"/>
              <a:t>Click to edit Master title style</a:t>
            </a:r>
          </a:p>
        </p:txBody>
      </p:sp>
      <p:sp>
        <p:nvSpPr>
          <p:cNvPr id="3" name="Text Placeholder 2"/>
          <p:cNvSpPr>
            <a:spLocks noGrp="1"/>
          </p:cNvSpPr>
          <p:nvPr>
            <p:ph type="body" idx="1"/>
          </p:nvPr>
        </p:nvSpPr>
        <p:spPr>
          <a:xfrm>
            <a:off x="457199" y="657666"/>
            <a:ext cx="4040188" cy="43620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199" y="1176618"/>
            <a:ext cx="4040188" cy="3527582"/>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657666"/>
            <a:ext cx="4041775" cy="43620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156447"/>
            <a:ext cx="4041775" cy="3527582"/>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463C41C-A487-0C45-A261-16903102544D}" type="datetimeFigureOut">
              <a:rPr lang="en-US" smtClean="0"/>
              <a:t>9/11/2023</a:t>
            </a:fld>
            <a:endParaRPr lang="en-US"/>
          </a:p>
        </p:txBody>
      </p:sp>
      <p:sp>
        <p:nvSpPr>
          <p:cNvPr id="8" name="Footer Placeholder 7"/>
          <p:cNvSpPr>
            <a:spLocks noGrp="1"/>
          </p:cNvSpPr>
          <p:nvPr>
            <p:ph type="ftr" sz="quarter" idx="11"/>
          </p:nvPr>
        </p:nvSpPr>
        <p:spPr/>
        <p:txBody>
          <a:bodyPr/>
          <a:lstStyle/>
          <a:p>
            <a:r>
              <a:rPr lang="en-US" dirty="0"/>
              <a:t>URL</a:t>
            </a:r>
          </a:p>
        </p:txBody>
      </p:sp>
      <p:pic>
        <p:nvPicPr>
          <p:cNvPr id="9" name="Picture 8" descr="UMBC-primary-logo-CMYK-on-black.png">
            <a:extLst>
              <a:ext uri="{FF2B5EF4-FFF2-40B4-BE49-F238E27FC236}">
                <a16:creationId xmlns:a16="http://schemas.microsoft.com/office/drawing/2014/main" id="{600E6DBC-8669-9742-8A68-AC1A4BFC321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8302"/>
          <a:stretch/>
        </p:blipFill>
        <p:spPr>
          <a:xfrm>
            <a:off x="8647318" y="60511"/>
            <a:ext cx="449617" cy="477371"/>
          </a:xfrm>
          <a:prstGeom prst="rect">
            <a:avLst/>
          </a:prstGeom>
        </p:spPr>
      </p:pic>
    </p:spTree>
    <p:extLst>
      <p:ext uri="{BB962C8B-B14F-4D97-AF65-F5344CB8AC3E}">
        <p14:creationId xmlns:p14="http://schemas.microsoft.com/office/powerpoint/2010/main" val="2205807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30305" y="0"/>
            <a:ext cx="8229600" cy="558053"/>
          </a:xfrm>
        </p:spPr>
        <p:txBody>
          <a:bodyPr>
            <a:noAutofit/>
          </a:bodyPr>
          <a:lstStyle>
            <a:lvl1pPr algn="l">
              <a:defRPr sz="3600">
                <a:solidFill>
                  <a:srgbClr val="FFB514"/>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7463C41C-A487-0C45-A261-16903102544D}" type="datetimeFigureOut">
              <a:rPr lang="en-US" smtClean="0"/>
              <a:t>9/11/2023</a:t>
            </a:fld>
            <a:endParaRPr lang="en-US"/>
          </a:p>
        </p:txBody>
      </p:sp>
      <p:sp>
        <p:nvSpPr>
          <p:cNvPr id="4" name="Footer Placeholder 3"/>
          <p:cNvSpPr>
            <a:spLocks noGrp="1"/>
          </p:cNvSpPr>
          <p:nvPr>
            <p:ph type="ftr" sz="quarter" idx="11"/>
          </p:nvPr>
        </p:nvSpPr>
        <p:spPr/>
        <p:txBody>
          <a:bodyPr/>
          <a:lstStyle/>
          <a:p>
            <a:r>
              <a:rPr lang="en-US" dirty="0"/>
              <a:t>URL</a:t>
            </a:r>
          </a:p>
        </p:txBody>
      </p:sp>
      <p:pic>
        <p:nvPicPr>
          <p:cNvPr id="5" name="Picture 4" descr="UMBC-primary-logo-CMYK-on-black.png">
            <a:extLst>
              <a:ext uri="{FF2B5EF4-FFF2-40B4-BE49-F238E27FC236}">
                <a16:creationId xmlns:a16="http://schemas.microsoft.com/office/drawing/2014/main" id="{95CC24AD-04BF-7847-B01C-F6D18DA7D3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8302"/>
          <a:stretch/>
        </p:blipFill>
        <p:spPr>
          <a:xfrm>
            <a:off x="8647318" y="60511"/>
            <a:ext cx="449617" cy="477371"/>
          </a:xfrm>
          <a:prstGeom prst="rect">
            <a:avLst/>
          </a:prstGeom>
        </p:spPr>
      </p:pic>
    </p:spTree>
    <p:extLst>
      <p:ext uri="{BB962C8B-B14F-4D97-AF65-F5344CB8AC3E}">
        <p14:creationId xmlns:p14="http://schemas.microsoft.com/office/powerpoint/2010/main" val="2535540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63C41C-A487-0C45-A261-16903102544D}" type="datetimeFigureOut">
              <a:rPr lang="en-US" smtClean="0"/>
              <a:t>9/11/2023</a:t>
            </a:fld>
            <a:endParaRPr lang="en-US"/>
          </a:p>
        </p:txBody>
      </p:sp>
      <p:sp>
        <p:nvSpPr>
          <p:cNvPr id="3" name="Footer Placeholder 2"/>
          <p:cNvSpPr>
            <a:spLocks noGrp="1"/>
          </p:cNvSpPr>
          <p:nvPr>
            <p:ph type="ftr" sz="quarter" idx="11"/>
          </p:nvPr>
        </p:nvSpPr>
        <p:spPr/>
        <p:txBody>
          <a:bodyPr/>
          <a:lstStyle/>
          <a:p>
            <a:r>
              <a:rPr lang="en-US" dirty="0"/>
              <a:t>URL</a:t>
            </a:r>
          </a:p>
        </p:txBody>
      </p:sp>
      <p:pic>
        <p:nvPicPr>
          <p:cNvPr id="4" name="Picture 3" descr="UMBC-primary-logo-CMYK-on-black.png">
            <a:extLst>
              <a:ext uri="{FF2B5EF4-FFF2-40B4-BE49-F238E27FC236}">
                <a16:creationId xmlns:a16="http://schemas.microsoft.com/office/drawing/2014/main" id="{83E10C5A-C998-2E4A-8F08-FE7032772E1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8302"/>
          <a:stretch/>
        </p:blipFill>
        <p:spPr>
          <a:xfrm>
            <a:off x="8647318" y="60511"/>
            <a:ext cx="449617" cy="477371"/>
          </a:xfrm>
          <a:prstGeom prst="rect">
            <a:avLst/>
          </a:prstGeom>
        </p:spPr>
      </p:pic>
    </p:spTree>
    <p:extLst>
      <p:ext uri="{BB962C8B-B14F-4D97-AF65-F5344CB8AC3E}">
        <p14:creationId xmlns:p14="http://schemas.microsoft.com/office/powerpoint/2010/main" val="1410809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679122"/>
            <a:ext cx="3008313" cy="777366"/>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679122"/>
            <a:ext cx="5111750" cy="391550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609519"/>
            <a:ext cx="3008313" cy="298510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63C41C-A487-0C45-A261-16903102544D}" type="datetimeFigureOut">
              <a:rPr lang="en-US" smtClean="0"/>
              <a:t>9/11/2023</a:t>
            </a:fld>
            <a:endParaRPr lang="en-US"/>
          </a:p>
        </p:txBody>
      </p:sp>
      <p:sp>
        <p:nvSpPr>
          <p:cNvPr id="6" name="Footer Placeholder 5"/>
          <p:cNvSpPr>
            <a:spLocks noGrp="1"/>
          </p:cNvSpPr>
          <p:nvPr>
            <p:ph type="ftr" sz="quarter" idx="11"/>
          </p:nvPr>
        </p:nvSpPr>
        <p:spPr/>
        <p:txBody>
          <a:bodyPr/>
          <a:lstStyle/>
          <a:p>
            <a:r>
              <a:rPr lang="en-US" dirty="0"/>
              <a:t>URL</a:t>
            </a:r>
          </a:p>
        </p:txBody>
      </p:sp>
      <p:pic>
        <p:nvPicPr>
          <p:cNvPr id="7" name="Picture 6" descr="UMBC-primary-logo-CMYK-on-black.png">
            <a:extLst>
              <a:ext uri="{FF2B5EF4-FFF2-40B4-BE49-F238E27FC236}">
                <a16:creationId xmlns:a16="http://schemas.microsoft.com/office/drawing/2014/main" id="{13DFB92C-076D-4245-A46B-BBF0C25D98A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8302"/>
          <a:stretch/>
        </p:blipFill>
        <p:spPr>
          <a:xfrm>
            <a:off x="8647318" y="60511"/>
            <a:ext cx="449617" cy="477371"/>
          </a:xfrm>
          <a:prstGeom prst="rect">
            <a:avLst/>
          </a:prstGeom>
        </p:spPr>
      </p:pic>
    </p:spTree>
    <p:extLst>
      <p:ext uri="{BB962C8B-B14F-4D97-AF65-F5344CB8AC3E}">
        <p14:creationId xmlns:p14="http://schemas.microsoft.com/office/powerpoint/2010/main" val="2373430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858517"/>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717648"/>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283570"/>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4" descr="UMBC-primary-logo-CMYK-on-black.png">
            <a:extLst>
              <a:ext uri="{FF2B5EF4-FFF2-40B4-BE49-F238E27FC236}">
                <a16:creationId xmlns:a16="http://schemas.microsoft.com/office/drawing/2014/main" id="{A4B53916-F5FC-7344-852B-551758A3CEE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8302"/>
          <a:stretch/>
        </p:blipFill>
        <p:spPr>
          <a:xfrm>
            <a:off x="8647318" y="60511"/>
            <a:ext cx="449617" cy="477371"/>
          </a:xfrm>
          <a:prstGeom prst="rect">
            <a:avLst/>
          </a:prstGeom>
        </p:spPr>
      </p:pic>
    </p:spTree>
    <p:extLst>
      <p:ext uri="{BB962C8B-B14F-4D97-AF65-F5344CB8AC3E}">
        <p14:creationId xmlns:p14="http://schemas.microsoft.com/office/powerpoint/2010/main" val="1808032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702644"/>
            <a:ext cx="8229600" cy="64406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10179"/>
            <a:ext cx="8229600" cy="298444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463C41C-A487-0C45-A261-16903102544D}" type="datetimeFigureOut">
              <a:rPr lang="en-US" smtClean="0"/>
              <a:t>9/11/2023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URL</a:t>
            </a:r>
          </a:p>
        </p:txBody>
      </p:sp>
      <p:pic>
        <p:nvPicPr>
          <p:cNvPr id="7" name="Picture 6" descr="MD-flag-background-ppt.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0"/>
            <a:ext cx="9143999" cy="571500"/>
          </a:xfrm>
          <a:prstGeom prst="rect">
            <a:avLst/>
          </a:prstGeom>
        </p:spPr>
      </p:pic>
      <p:pic>
        <p:nvPicPr>
          <p:cNvPr id="10" name="Picture 9" descr="corner-element.png"/>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919918" y="3901058"/>
            <a:ext cx="1224081" cy="1242442"/>
          </a:xfrm>
          <a:prstGeom prst="rect">
            <a:avLst/>
          </a:prstGeom>
          <a:noFill/>
          <a:ln>
            <a:noFill/>
          </a:ln>
        </p:spPr>
      </p:pic>
    </p:spTree>
    <p:extLst>
      <p:ext uri="{BB962C8B-B14F-4D97-AF65-F5344CB8AC3E}">
        <p14:creationId xmlns:p14="http://schemas.microsoft.com/office/powerpoint/2010/main" val="802903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fgonzale@umbc.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tiff"/><Relationship Id="rId4" Type="http://schemas.openxmlformats.org/officeDocument/2006/relationships/image" Target="../media/image19.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fgonzaleumbc/DATA601" TargetMode="External"/><Relationship Id="rId2" Type="http://schemas.openxmlformats.org/officeDocument/2006/relationships/hyperlink" Target="https://www.anaconda.com/" TargetMode="External"/><Relationship Id="rId1" Type="http://schemas.openxmlformats.org/officeDocument/2006/relationships/slideLayout" Target="../slideLayouts/slideLayout2.xml"/><Relationship Id="rId6" Type="http://schemas.openxmlformats.org/officeDocument/2006/relationships/hyperlink" Target="https://drive.google.com/" TargetMode="External"/><Relationship Id="rId5" Type="http://schemas.openxmlformats.org/officeDocument/2006/relationships/hyperlink" Target="https://colab.research.google.com/" TargetMode="External"/><Relationship Id="rId4" Type="http://schemas.openxmlformats.org/officeDocument/2006/relationships/hyperlink" Target="https://my.umbc.edu/"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Digital_archaeology"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try.github.io/&#8203;"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dev2ops.org/2010/02/what-is-devops/&#8203;" TargetMode="External"/><Relationship Id="rId2" Type="http://schemas.openxmlformats.org/officeDocument/2006/relationships/hyperlink" Target="http://dev2ops.org/2010/02/what-is-devops/" TargetMode="Externa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hyperlink" Target="https://hbr.org/2017/01/the-best-data-scientists-get-out-and-talk-to-people&#8203;"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en.wikipedia.org/wiki/Minimum_viable_product"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en.wikipedia.org/wiki/Pomodoro_Techniqu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7.xml.rels><?xml version="1.0" encoding="UTF-8" standalone="yes"?>
<Relationships xmlns="http://schemas.openxmlformats.org/package/2006/relationships"><Relationship Id="rId2" Type="http://schemas.openxmlformats.org/officeDocument/2006/relationships/hyperlink" Target="https://stackoverflow.com/help/how-to-ask"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www.reddit.com/r/datascience/" TargetMode="External"/><Relationship Id="rId3" Type="http://schemas.openxmlformats.org/officeDocument/2006/relationships/hyperlink" Target="https://courses.csail.mit.edu/18.337/2015/docs/50YearsDataScience.pdf" TargetMode="External"/><Relationship Id="rId7" Type="http://schemas.openxmlformats.org/officeDocument/2006/relationships/hyperlink" Target="https://hackernoon.com/"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news.ycombinator.com/" TargetMode="External"/><Relationship Id="rId11" Type="http://schemas.openxmlformats.org/officeDocument/2006/relationships/hyperlink" Target="https://ai.googleblog.com/" TargetMode="External"/><Relationship Id="rId5" Type="http://schemas.openxmlformats.org/officeDocument/2006/relationships/hyperlink" Target="https://www.kdnuggets.com/" TargetMode="External"/><Relationship Id="rId10" Type="http://schemas.openxmlformats.org/officeDocument/2006/relationships/hyperlink" Target="https://insidebigdata.com/" TargetMode="External"/><Relationship Id="rId4" Type="http://schemas.openxmlformats.org/officeDocument/2006/relationships/hyperlink" Target="https://www.forbes.com/sites/gilpress/2013/05/28/a-very-short-history-of-data-science" TargetMode="External"/><Relationship Id="rId9" Type="http://schemas.openxmlformats.org/officeDocument/2006/relationships/hyperlink" Target="https://dataelixir.com/newsletters/"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datacatalog.worldbank.org/" TargetMode="External"/><Relationship Id="rId3" Type="http://schemas.openxmlformats.org/officeDocument/2006/relationships/hyperlink" Target="https://www.meetup.com/DataWorks/" TargetMode="External"/><Relationship Id="rId7" Type="http://schemas.openxmlformats.org/officeDocument/2006/relationships/hyperlink" Target="https://datasetsearch.research.google.com/" TargetMode="External"/><Relationship Id="rId2" Type="http://schemas.openxmlformats.org/officeDocument/2006/relationships/hyperlink" Target="https://www.meetup.com/topics/data-science/" TargetMode="External"/><Relationship Id="rId1" Type="http://schemas.openxmlformats.org/officeDocument/2006/relationships/slideLayout" Target="../slideLayouts/slideLayout2.xml"/><Relationship Id="rId6" Type="http://schemas.openxmlformats.org/officeDocument/2006/relationships/hyperlink" Target="https://github.com/rfordatascience/tidytuesday" TargetMode="External"/><Relationship Id="rId5" Type="http://schemas.openxmlformats.org/officeDocument/2006/relationships/hyperlink" Target="https://www.burtchworks.com/category/salary/" TargetMode="External"/><Relationship Id="rId4" Type="http://schemas.openxmlformats.org/officeDocument/2006/relationships/hyperlink" Target="https://www.meetup.com/Statistical-Seminars-DC/" TargetMode="External"/><Relationship Id="rId9" Type="http://schemas.openxmlformats.org/officeDocument/2006/relationships/hyperlink" Target="https://opendata.maryland.gov/"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data.gov/" TargetMode="External"/><Relationship Id="rId7" Type="http://schemas.openxmlformats.org/officeDocument/2006/relationships/hyperlink" Target="https://opendata.maryland.gov/" TargetMode="External"/><Relationship Id="rId2" Type="http://schemas.openxmlformats.org/officeDocument/2006/relationships/hyperlink" Target="https://github.com/" TargetMode="External"/><Relationship Id="rId1" Type="http://schemas.openxmlformats.org/officeDocument/2006/relationships/slideLayout" Target="../slideLayouts/slideLayout2.xml"/><Relationship Id="rId6" Type="http://schemas.openxmlformats.org/officeDocument/2006/relationships/hyperlink" Target="https://datacatalog.worldbank.org/" TargetMode="External"/><Relationship Id="rId5" Type="http://schemas.openxmlformats.org/officeDocument/2006/relationships/hyperlink" Target="https://datasetsearch.research.google.com/" TargetMode="External"/><Relationship Id="rId4" Type="http://schemas.openxmlformats.org/officeDocument/2006/relationships/hyperlink" Target="https://www.kaggle.com/"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seaborn.pydata.org/examples/index.html" TargetMode="External"/><Relationship Id="rId2" Type="http://schemas.openxmlformats.org/officeDocument/2006/relationships/hyperlink" Target="https://matplotlib.org/stable/gallery/index.html" TargetMode="External"/><Relationship Id="rId1" Type="http://schemas.openxmlformats.org/officeDocument/2006/relationships/slideLayout" Target="../slideLayouts/slideLayout2.xml"/><Relationship Id="rId6" Type="http://schemas.openxmlformats.org/officeDocument/2006/relationships/hyperlink" Target="https://projects.fivethirtyeight.com/" TargetMode="External"/><Relationship Id="rId5" Type="http://schemas.openxmlformats.org/officeDocument/2006/relationships/hyperlink" Target="https://d3-graph-gallery.com/" TargetMode="External"/><Relationship Id="rId4" Type="http://schemas.openxmlformats.org/officeDocument/2006/relationships/hyperlink" Target="https://plotly.com/python/"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www.datascienceglossary.org/"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hyperlink" Target="https://www.datacamp.com/community/tutorials/data-science-industry-infographic" TargetMode="Externa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325F4B55-9B5E-A046-A0AA-97BE96F9982D}"/>
              </a:ext>
            </a:extLst>
          </p:cNvPr>
          <p:cNvSpPr>
            <a:spLocks noGrp="1"/>
          </p:cNvSpPr>
          <p:nvPr>
            <p:ph type="subTitle" idx="1"/>
          </p:nvPr>
        </p:nvSpPr>
        <p:spPr>
          <a:xfrm>
            <a:off x="1418665" y="3657599"/>
            <a:ext cx="6400800" cy="1227221"/>
          </a:xfrm>
        </p:spPr>
        <p:txBody>
          <a:bodyPr>
            <a:normAutofit fontScale="77500" lnSpcReduction="20000"/>
          </a:bodyPr>
          <a:lstStyle/>
          <a:p>
            <a:r>
              <a:rPr lang="en-US" dirty="0"/>
              <a:t>UMBC Data 601</a:t>
            </a:r>
          </a:p>
          <a:p>
            <a:r>
              <a:rPr lang="en-US" dirty="0"/>
              <a:t>Instructor: Felix Gonzalez</a:t>
            </a:r>
          </a:p>
          <a:p>
            <a:r>
              <a:rPr lang="en-US" dirty="0">
                <a:hlinkClick r:id="rId2"/>
              </a:rPr>
              <a:t>fgonzale@umbc.edu</a:t>
            </a:r>
            <a:r>
              <a:rPr lang="en-US" dirty="0"/>
              <a:t> </a:t>
            </a:r>
          </a:p>
          <a:p>
            <a:endParaRPr lang="en-US" dirty="0"/>
          </a:p>
          <a:p>
            <a:endParaRPr lang="en-US" dirty="0"/>
          </a:p>
        </p:txBody>
      </p:sp>
      <p:sp>
        <p:nvSpPr>
          <p:cNvPr id="6" name="Title 5">
            <a:extLst>
              <a:ext uri="{FF2B5EF4-FFF2-40B4-BE49-F238E27FC236}">
                <a16:creationId xmlns:a16="http://schemas.microsoft.com/office/drawing/2014/main" id="{ECACC570-F208-5741-9CF1-03630BBA85F9}"/>
              </a:ext>
            </a:extLst>
          </p:cNvPr>
          <p:cNvSpPr>
            <a:spLocks noGrp="1"/>
          </p:cNvSpPr>
          <p:nvPr>
            <p:ph type="ctrTitle"/>
          </p:nvPr>
        </p:nvSpPr>
        <p:spPr>
          <a:xfrm>
            <a:off x="726140" y="1328879"/>
            <a:ext cx="7772400" cy="1851350"/>
          </a:xfrm>
        </p:spPr>
        <p:txBody>
          <a:bodyPr>
            <a:normAutofit fontScale="90000"/>
          </a:bodyPr>
          <a:lstStyle/>
          <a:p>
            <a:r>
              <a:rPr lang="en-US" dirty="0"/>
              <a:t>DATA 601 – Lecture 01</a:t>
            </a:r>
            <a:br>
              <a:rPr lang="en-US" dirty="0"/>
            </a:br>
            <a:r>
              <a:rPr lang="en-US" dirty="0"/>
              <a:t>Data Science Concepts and Workflows</a:t>
            </a:r>
          </a:p>
        </p:txBody>
      </p:sp>
    </p:spTree>
    <p:extLst>
      <p:ext uri="{BB962C8B-B14F-4D97-AF65-F5344CB8AC3E}">
        <p14:creationId xmlns:p14="http://schemas.microsoft.com/office/powerpoint/2010/main" val="1331649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1FF6F-5126-487A-A984-7068FD6A4360}"/>
              </a:ext>
            </a:extLst>
          </p:cNvPr>
          <p:cNvSpPr>
            <a:spLocks noGrp="1"/>
          </p:cNvSpPr>
          <p:nvPr>
            <p:ph type="title"/>
          </p:nvPr>
        </p:nvSpPr>
        <p:spPr/>
        <p:txBody>
          <a:bodyPr/>
          <a:lstStyle/>
          <a:p>
            <a:r>
              <a:rPr lang="en-US" dirty="0">
                <a:cs typeface="Calibri Light"/>
              </a:rPr>
              <a:t>Why learn data science?</a:t>
            </a:r>
            <a:endParaRPr lang="en-US" dirty="0"/>
          </a:p>
        </p:txBody>
      </p:sp>
      <p:pic>
        <p:nvPicPr>
          <p:cNvPr id="4" name="Picture 4" descr="A screenshot of a cell phone&#10;&#10;Description generated with very high confidence">
            <a:extLst>
              <a:ext uri="{FF2B5EF4-FFF2-40B4-BE49-F238E27FC236}">
                <a16:creationId xmlns:a16="http://schemas.microsoft.com/office/drawing/2014/main" id="{F4FB086F-01C9-47D4-B13E-278AD68E4261}"/>
              </a:ext>
            </a:extLst>
          </p:cNvPr>
          <p:cNvPicPr>
            <a:picLocks noGrp="1" noChangeAspect="1"/>
          </p:cNvPicPr>
          <p:nvPr>
            <p:ph idx="1"/>
          </p:nvPr>
        </p:nvPicPr>
        <p:blipFill rotWithShape="1">
          <a:blip r:embed="rId2"/>
          <a:stretch/>
        </p:blipFill>
        <p:spPr>
          <a:xfrm>
            <a:off x="3487228" y="885824"/>
            <a:ext cx="5132494" cy="3684867"/>
          </a:xfrm>
          <a:prstGeom prst="rect">
            <a:avLst/>
          </a:prstGeom>
        </p:spPr>
      </p:pic>
      <p:sp>
        <p:nvSpPr>
          <p:cNvPr id="7" name="TextBox 6">
            <a:extLst>
              <a:ext uri="{FF2B5EF4-FFF2-40B4-BE49-F238E27FC236}">
                <a16:creationId xmlns:a16="http://schemas.microsoft.com/office/drawing/2014/main" id="{0E936069-7286-44E6-AAD9-C6955406D2AA}"/>
              </a:ext>
            </a:extLst>
          </p:cNvPr>
          <p:cNvSpPr txBox="1"/>
          <p:nvPr/>
        </p:nvSpPr>
        <p:spPr>
          <a:xfrm>
            <a:off x="443752" y="885824"/>
            <a:ext cx="2803585" cy="1223412"/>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500" dirty="0">
                <a:cs typeface="Arial"/>
              </a:rPr>
              <a:t>Explore: </a:t>
            </a:r>
            <a:r>
              <a:rPr lang="en-US" sz="1500" b="1" dirty="0">
                <a:cs typeface="Arial"/>
              </a:rPr>
              <a:t>identify patterns​</a:t>
            </a:r>
            <a:endParaRPr lang="en-US" sz="1500" b="1" dirty="0">
              <a:cs typeface="Calibri"/>
            </a:endParaRPr>
          </a:p>
          <a:p>
            <a:endParaRPr lang="en-US" sz="1500" dirty="0">
              <a:cs typeface="Arial"/>
            </a:endParaRPr>
          </a:p>
          <a:p>
            <a:r>
              <a:rPr lang="en-US" sz="1500" dirty="0">
                <a:cs typeface="Arial"/>
              </a:rPr>
              <a:t>Predict: </a:t>
            </a:r>
            <a:r>
              <a:rPr lang="en-US" sz="1500" b="1" dirty="0">
                <a:cs typeface="Arial"/>
              </a:rPr>
              <a:t>make informed guesses​</a:t>
            </a:r>
            <a:endParaRPr lang="en-US" sz="1500" b="1" dirty="0">
              <a:cs typeface="Calibri"/>
            </a:endParaRPr>
          </a:p>
          <a:p>
            <a:endParaRPr lang="en-US" sz="1500" dirty="0">
              <a:cs typeface="Calibri"/>
            </a:endParaRPr>
          </a:p>
          <a:p>
            <a:r>
              <a:rPr lang="en-US" sz="1500" dirty="0">
                <a:cs typeface="Arial"/>
              </a:rPr>
              <a:t>Infer: </a:t>
            </a:r>
            <a:r>
              <a:rPr lang="en-US" sz="1500" b="1" dirty="0">
                <a:cs typeface="Arial"/>
              </a:rPr>
              <a:t>quantify what you know</a:t>
            </a:r>
            <a:endParaRPr lang="en-US" sz="1500" b="1" dirty="0">
              <a:cs typeface="Calibri"/>
            </a:endParaRPr>
          </a:p>
        </p:txBody>
      </p:sp>
      <p:sp>
        <p:nvSpPr>
          <p:cNvPr id="3" name="TextBox 2">
            <a:extLst>
              <a:ext uri="{FF2B5EF4-FFF2-40B4-BE49-F238E27FC236}">
                <a16:creationId xmlns:a16="http://schemas.microsoft.com/office/drawing/2014/main" id="{CAF2CA46-D523-4123-BD84-4F8FC54C1DA6}"/>
              </a:ext>
            </a:extLst>
          </p:cNvPr>
          <p:cNvSpPr txBox="1"/>
          <p:nvPr/>
        </p:nvSpPr>
        <p:spPr>
          <a:xfrm>
            <a:off x="524278" y="2587316"/>
            <a:ext cx="3146485" cy="2008242"/>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i="1" dirty="0">
                <a:cs typeface="Calibri"/>
              </a:rPr>
              <a:t>Motives</a:t>
            </a:r>
            <a:r>
              <a:rPr lang="en-US" dirty="0">
                <a:cs typeface="Calibri"/>
              </a:rPr>
              <a:t>:</a:t>
            </a:r>
          </a:p>
          <a:p>
            <a:pPr marL="214313" indent="-214313">
              <a:buFont typeface="Arial"/>
              <a:buChar char="•"/>
            </a:pPr>
            <a:r>
              <a:rPr lang="en-US" dirty="0"/>
              <a:t>Make money</a:t>
            </a:r>
            <a:endParaRPr lang="en-US" dirty="0">
              <a:cs typeface="Calibri"/>
            </a:endParaRPr>
          </a:p>
          <a:p>
            <a:pPr marL="557213" lvl="1" indent="-214313">
              <a:buFont typeface="Arial"/>
              <a:buChar char="•"/>
            </a:pPr>
            <a:r>
              <a:rPr lang="en-US" dirty="0">
                <a:cs typeface="Calibri"/>
              </a:rPr>
              <a:t>Employment</a:t>
            </a:r>
          </a:p>
          <a:p>
            <a:pPr marL="557213" lvl="1" indent="-214313">
              <a:buFont typeface="Arial"/>
              <a:buChar char="•"/>
            </a:pPr>
            <a:r>
              <a:rPr lang="en-US" dirty="0">
                <a:cs typeface="Calibri"/>
              </a:rPr>
              <a:t>Promotion</a:t>
            </a:r>
          </a:p>
          <a:p>
            <a:pPr marL="214313" indent="-214313">
              <a:buFont typeface="Arial"/>
              <a:buChar char="•"/>
            </a:pPr>
            <a:r>
              <a:rPr lang="en-US" dirty="0">
                <a:cs typeface="Calibri"/>
              </a:rPr>
              <a:t>Help people</a:t>
            </a:r>
          </a:p>
          <a:p>
            <a:pPr marL="214313" indent="-214313">
              <a:buFont typeface="Arial"/>
              <a:buChar char="•"/>
            </a:pPr>
            <a:r>
              <a:rPr lang="en-US" dirty="0">
                <a:cs typeface="Calibri"/>
              </a:rPr>
              <a:t>Gain new knowledge</a:t>
            </a:r>
          </a:p>
          <a:p>
            <a:pPr marL="214313" indent="-214313">
              <a:buFont typeface="Arial"/>
              <a:buChar char="•"/>
            </a:pPr>
            <a:r>
              <a:rPr lang="en-US" dirty="0">
                <a:cs typeface="Calibri"/>
              </a:rPr>
              <a:t>Career opportunities</a:t>
            </a:r>
          </a:p>
        </p:txBody>
      </p:sp>
    </p:spTree>
    <p:extLst>
      <p:ext uri="{BB962C8B-B14F-4D97-AF65-F5344CB8AC3E}">
        <p14:creationId xmlns:p14="http://schemas.microsoft.com/office/powerpoint/2010/main" val="2194121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183ED-CD3A-4553-B511-EC3B060DED78}"/>
              </a:ext>
            </a:extLst>
          </p:cNvPr>
          <p:cNvSpPr>
            <a:spLocks noGrp="1"/>
          </p:cNvSpPr>
          <p:nvPr>
            <p:ph type="title"/>
          </p:nvPr>
        </p:nvSpPr>
        <p:spPr/>
        <p:txBody>
          <a:bodyPr/>
          <a:lstStyle/>
          <a:p>
            <a:r>
              <a:rPr lang="en-US" dirty="0">
                <a:cs typeface="Calibri Light"/>
              </a:rPr>
              <a:t>Large scale use cases with lots of data</a:t>
            </a:r>
            <a:endParaRPr lang="en-US" dirty="0"/>
          </a:p>
        </p:txBody>
      </p:sp>
      <p:sp>
        <p:nvSpPr>
          <p:cNvPr id="3" name="Content Placeholder 2">
            <a:extLst>
              <a:ext uri="{FF2B5EF4-FFF2-40B4-BE49-F238E27FC236}">
                <a16:creationId xmlns:a16="http://schemas.microsoft.com/office/drawing/2014/main" id="{6B836144-CDC1-4699-8C2C-6653FEBF33DD}"/>
              </a:ext>
            </a:extLst>
          </p:cNvPr>
          <p:cNvSpPr>
            <a:spLocks noGrp="1"/>
          </p:cNvSpPr>
          <p:nvPr>
            <p:ph idx="1"/>
          </p:nvPr>
        </p:nvSpPr>
        <p:spPr>
          <a:xfrm>
            <a:off x="168087" y="705878"/>
            <a:ext cx="8229600" cy="3861758"/>
          </a:xfrm>
        </p:spPr>
        <p:txBody>
          <a:bodyPr vert="horz" lIns="68580" tIns="34290" rIns="68580" bIns="34290" rtlCol="0" anchor="t">
            <a:normAutofit/>
          </a:bodyPr>
          <a:lstStyle/>
          <a:p>
            <a:r>
              <a:rPr lang="en-US" sz="2400" dirty="0">
                <a:cs typeface="Calibri"/>
              </a:rPr>
              <a:t>Information Retrieval: </a:t>
            </a:r>
          </a:p>
          <a:p>
            <a:pPr lvl="1"/>
            <a:r>
              <a:rPr lang="en-US" sz="2000" dirty="0">
                <a:cs typeface="Calibri"/>
              </a:rPr>
              <a:t>Google's search engine</a:t>
            </a:r>
          </a:p>
          <a:p>
            <a:pPr lvl="1"/>
            <a:r>
              <a:rPr lang="en-US" sz="2000" dirty="0">
                <a:cs typeface="Calibri"/>
              </a:rPr>
              <a:t>Chatbots</a:t>
            </a:r>
          </a:p>
          <a:p>
            <a:r>
              <a:rPr lang="en-US" sz="2400" dirty="0">
                <a:cs typeface="Calibri"/>
              </a:rPr>
              <a:t>Bank and Credit Card fraud detection</a:t>
            </a:r>
          </a:p>
          <a:p>
            <a:r>
              <a:rPr lang="en-US" sz="2400" dirty="0">
                <a:cs typeface="Calibri"/>
              </a:rPr>
              <a:t>Logistics (DHL, UPS) of fleet management</a:t>
            </a:r>
          </a:p>
          <a:p>
            <a:r>
              <a:rPr lang="en-US" sz="2400" dirty="0">
                <a:cs typeface="Calibri"/>
              </a:rPr>
              <a:t>Healthcare records from patients</a:t>
            </a:r>
          </a:p>
          <a:p>
            <a:endParaRPr lang="en-US" sz="2400" dirty="0">
              <a:cs typeface="Calibri"/>
            </a:endParaRPr>
          </a:p>
        </p:txBody>
      </p:sp>
      <p:sp>
        <p:nvSpPr>
          <p:cNvPr id="4" name="TextBox 3">
            <a:extLst>
              <a:ext uri="{FF2B5EF4-FFF2-40B4-BE49-F238E27FC236}">
                <a16:creationId xmlns:a16="http://schemas.microsoft.com/office/drawing/2014/main" id="{17A75C8D-8FBE-4596-851D-B785D2F644E2}"/>
              </a:ext>
            </a:extLst>
          </p:cNvPr>
          <p:cNvSpPr txBox="1"/>
          <p:nvPr/>
        </p:nvSpPr>
        <p:spPr>
          <a:xfrm>
            <a:off x="2921500" y="4755989"/>
            <a:ext cx="5184475" cy="346249"/>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dirty="0"/>
              <a:t>Each depends on availability of compute and data</a:t>
            </a:r>
            <a:endParaRPr lang="en-US" dirty="0">
              <a:cs typeface="Calibri"/>
            </a:endParaRPr>
          </a:p>
        </p:txBody>
      </p:sp>
      <p:pic>
        <p:nvPicPr>
          <p:cNvPr id="5" name="Picture 4">
            <a:extLst>
              <a:ext uri="{FF2B5EF4-FFF2-40B4-BE49-F238E27FC236}">
                <a16:creationId xmlns:a16="http://schemas.microsoft.com/office/drawing/2014/main" id="{C52B6DED-CFB6-0740-B490-D946D99EB912}"/>
              </a:ext>
            </a:extLst>
          </p:cNvPr>
          <p:cNvPicPr>
            <a:picLocks noChangeAspect="1"/>
          </p:cNvPicPr>
          <p:nvPr/>
        </p:nvPicPr>
        <p:blipFill rotWithShape="1">
          <a:blip r:embed="rId3"/>
          <a:srcRect r="40678"/>
          <a:stretch/>
        </p:blipFill>
        <p:spPr>
          <a:xfrm>
            <a:off x="5902641" y="759854"/>
            <a:ext cx="2968863" cy="1996280"/>
          </a:xfrm>
          <a:prstGeom prst="rect">
            <a:avLst/>
          </a:prstGeom>
        </p:spPr>
      </p:pic>
      <p:pic>
        <p:nvPicPr>
          <p:cNvPr id="6" name="Picture 5">
            <a:extLst>
              <a:ext uri="{FF2B5EF4-FFF2-40B4-BE49-F238E27FC236}">
                <a16:creationId xmlns:a16="http://schemas.microsoft.com/office/drawing/2014/main" id="{8562D12F-879E-6546-9EE6-E28BBB77DD80}"/>
              </a:ext>
            </a:extLst>
          </p:cNvPr>
          <p:cNvPicPr>
            <a:picLocks noChangeAspect="1"/>
          </p:cNvPicPr>
          <p:nvPr/>
        </p:nvPicPr>
        <p:blipFill>
          <a:blip r:embed="rId4"/>
          <a:stretch>
            <a:fillRect/>
          </a:stretch>
        </p:blipFill>
        <p:spPr>
          <a:xfrm>
            <a:off x="243767" y="3215588"/>
            <a:ext cx="3171040" cy="1486425"/>
          </a:xfrm>
          <a:prstGeom prst="rect">
            <a:avLst/>
          </a:prstGeom>
        </p:spPr>
      </p:pic>
      <p:pic>
        <p:nvPicPr>
          <p:cNvPr id="7" name="Picture 6">
            <a:extLst>
              <a:ext uri="{FF2B5EF4-FFF2-40B4-BE49-F238E27FC236}">
                <a16:creationId xmlns:a16="http://schemas.microsoft.com/office/drawing/2014/main" id="{CC9E4436-0FCF-4A45-971A-8E7F7D231494}"/>
              </a:ext>
            </a:extLst>
          </p:cNvPr>
          <p:cNvPicPr>
            <a:picLocks noChangeAspect="1"/>
          </p:cNvPicPr>
          <p:nvPr/>
        </p:nvPicPr>
        <p:blipFill>
          <a:blip r:embed="rId5"/>
          <a:stretch>
            <a:fillRect/>
          </a:stretch>
        </p:blipFill>
        <p:spPr>
          <a:xfrm>
            <a:off x="3670235" y="3205691"/>
            <a:ext cx="2754793" cy="1513773"/>
          </a:xfrm>
          <a:prstGeom prst="rect">
            <a:avLst/>
          </a:prstGeom>
        </p:spPr>
      </p:pic>
      <p:pic>
        <p:nvPicPr>
          <p:cNvPr id="8" name="Picture 7">
            <a:extLst>
              <a:ext uri="{FF2B5EF4-FFF2-40B4-BE49-F238E27FC236}">
                <a16:creationId xmlns:a16="http://schemas.microsoft.com/office/drawing/2014/main" id="{C7D37974-FAC5-5D42-B707-9D73E0322D10}"/>
              </a:ext>
            </a:extLst>
          </p:cNvPr>
          <p:cNvPicPr>
            <a:picLocks noChangeAspect="1"/>
          </p:cNvPicPr>
          <p:nvPr/>
        </p:nvPicPr>
        <p:blipFill>
          <a:blip r:embed="rId6"/>
          <a:stretch>
            <a:fillRect/>
          </a:stretch>
        </p:blipFill>
        <p:spPr>
          <a:xfrm>
            <a:off x="6806785" y="2810110"/>
            <a:ext cx="2064719" cy="1952389"/>
          </a:xfrm>
          <a:prstGeom prst="rect">
            <a:avLst/>
          </a:prstGeom>
        </p:spPr>
      </p:pic>
    </p:spTree>
    <p:extLst>
      <p:ext uri="{BB962C8B-B14F-4D97-AF65-F5344CB8AC3E}">
        <p14:creationId xmlns:p14="http://schemas.microsoft.com/office/powerpoint/2010/main" val="858220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E30BE-97B5-4BB6-A94A-F58ED123EDDB}"/>
              </a:ext>
            </a:extLst>
          </p:cNvPr>
          <p:cNvSpPr>
            <a:spLocks noGrp="1"/>
          </p:cNvSpPr>
          <p:nvPr>
            <p:ph type="title"/>
          </p:nvPr>
        </p:nvSpPr>
        <p:spPr/>
        <p:txBody>
          <a:bodyPr/>
          <a:lstStyle/>
          <a:p>
            <a:r>
              <a:rPr lang="en-US" i="1" dirty="0">
                <a:cs typeface="Calibri Light"/>
              </a:rPr>
              <a:t>Assumption in this class</a:t>
            </a:r>
            <a:endParaRPr lang="en-US" i="1" dirty="0"/>
          </a:p>
        </p:txBody>
      </p:sp>
      <p:sp>
        <p:nvSpPr>
          <p:cNvPr id="3" name="Content Placeholder 2">
            <a:extLst>
              <a:ext uri="{FF2B5EF4-FFF2-40B4-BE49-F238E27FC236}">
                <a16:creationId xmlns:a16="http://schemas.microsoft.com/office/drawing/2014/main" id="{7C305855-4E1F-4350-920D-6CDCA01E4374}"/>
              </a:ext>
            </a:extLst>
          </p:cNvPr>
          <p:cNvSpPr>
            <a:spLocks noGrp="1"/>
          </p:cNvSpPr>
          <p:nvPr>
            <p:ph idx="1"/>
          </p:nvPr>
        </p:nvSpPr>
        <p:spPr>
          <a:xfrm>
            <a:off x="292585" y="1064318"/>
            <a:ext cx="8533681" cy="3500729"/>
          </a:xfrm>
        </p:spPr>
        <p:txBody>
          <a:bodyPr vert="horz" lIns="68580" tIns="34290" rIns="68580" bIns="34290" rtlCol="0" anchor="t">
            <a:normAutofit fontScale="85000" lnSpcReduction="20000"/>
          </a:bodyPr>
          <a:lstStyle/>
          <a:p>
            <a:r>
              <a:rPr lang="en-US" dirty="0">
                <a:cs typeface="Calibri"/>
              </a:rPr>
              <a:t>In class we will assume you are a lone data scientist on an island with an internet connection. </a:t>
            </a:r>
          </a:p>
          <a:p>
            <a:endParaRPr lang="en-US" dirty="0">
              <a:cs typeface="Calibri"/>
            </a:endParaRPr>
          </a:p>
          <a:p>
            <a:r>
              <a:rPr lang="en-US" dirty="0">
                <a:cs typeface="Calibri"/>
              </a:rPr>
              <a:t>This is not the typical case - you'll have various stakeholders coworkers, customers, bosses, competitors, collaborators, peers.</a:t>
            </a:r>
          </a:p>
          <a:p>
            <a:r>
              <a:rPr lang="en-US" i="1" dirty="0">
                <a:cs typeface="Calibri"/>
              </a:rPr>
              <a:t>Example of how class </a:t>
            </a:r>
            <a:r>
              <a:rPr lang="en-US" dirty="0">
                <a:cs typeface="Calibri"/>
              </a:rPr>
              <a:t>≠ </a:t>
            </a:r>
            <a:r>
              <a:rPr lang="en-US" i="1" dirty="0">
                <a:cs typeface="Calibri"/>
              </a:rPr>
              <a:t>real world</a:t>
            </a:r>
          </a:p>
          <a:p>
            <a:pPr lvl="1"/>
            <a:r>
              <a:rPr lang="en-US" dirty="0">
                <a:cs typeface="Calibri"/>
              </a:rPr>
              <a:t>This class will not use competitive grading. (Imagine if it were.) </a:t>
            </a:r>
          </a:p>
          <a:p>
            <a:pPr lvl="1"/>
            <a:r>
              <a:rPr lang="en-US" dirty="0">
                <a:cs typeface="Calibri"/>
              </a:rPr>
              <a:t>As an employee at a company, you may be competing for a bonus or promotion </a:t>
            </a:r>
          </a:p>
          <a:p>
            <a:pPr lvl="1"/>
            <a:r>
              <a:rPr lang="en-US" dirty="0">
                <a:cs typeface="Calibri"/>
              </a:rPr>
              <a:t>Consequence: personal and organizational politics factor into the work environment</a:t>
            </a:r>
          </a:p>
        </p:txBody>
      </p:sp>
    </p:spTree>
    <p:extLst>
      <p:ext uri="{BB962C8B-B14F-4D97-AF65-F5344CB8AC3E}">
        <p14:creationId xmlns:p14="http://schemas.microsoft.com/office/powerpoint/2010/main" val="1487098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52A2E-A29D-48C7-AD8A-B1FBFC27095D}"/>
              </a:ext>
            </a:extLst>
          </p:cNvPr>
          <p:cNvSpPr>
            <a:spLocks noGrp="1"/>
          </p:cNvSpPr>
          <p:nvPr>
            <p:ph type="title"/>
          </p:nvPr>
        </p:nvSpPr>
        <p:spPr/>
        <p:txBody>
          <a:bodyPr/>
          <a:lstStyle/>
          <a:p>
            <a:r>
              <a:rPr lang="en-US" dirty="0">
                <a:cs typeface="Calibri Light"/>
              </a:rPr>
              <a:t>Small scale use cases with not much data</a:t>
            </a:r>
            <a:endParaRPr lang="en-US" dirty="0"/>
          </a:p>
        </p:txBody>
      </p:sp>
      <p:sp>
        <p:nvSpPr>
          <p:cNvPr id="3" name="Content Placeholder 2">
            <a:extLst>
              <a:ext uri="{FF2B5EF4-FFF2-40B4-BE49-F238E27FC236}">
                <a16:creationId xmlns:a16="http://schemas.microsoft.com/office/drawing/2014/main" id="{F7F58297-3BE8-455D-A615-B8EC2363B45C}"/>
              </a:ext>
            </a:extLst>
          </p:cNvPr>
          <p:cNvSpPr>
            <a:spLocks noGrp="1"/>
          </p:cNvSpPr>
          <p:nvPr>
            <p:ph idx="1"/>
          </p:nvPr>
        </p:nvSpPr>
        <p:spPr/>
        <p:txBody>
          <a:bodyPr vert="horz" lIns="68580" tIns="34290" rIns="68580" bIns="34290" rtlCol="0" anchor="t">
            <a:normAutofit/>
          </a:bodyPr>
          <a:lstStyle/>
          <a:p>
            <a:pPr marL="0" indent="0">
              <a:buNone/>
            </a:pPr>
            <a:r>
              <a:rPr lang="en-US" sz="2000" dirty="0">
                <a:cs typeface="Calibri"/>
              </a:rPr>
              <a:t>As a business employee, bureaucrat or politician</a:t>
            </a:r>
          </a:p>
          <a:p>
            <a:r>
              <a:rPr lang="en-US" sz="2000" dirty="0">
                <a:cs typeface="Calibri"/>
              </a:rPr>
              <a:t>How do I improve decision making process?</a:t>
            </a:r>
            <a:endParaRPr lang="en-US" sz="2000" dirty="0"/>
          </a:p>
          <a:p>
            <a:r>
              <a:rPr lang="en-US" sz="2000" dirty="0">
                <a:cs typeface="Calibri"/>
              </a:rPr>
              <a:t>How do I evaluate the outcome of decisions?</a:t>
            </a:r>
          </a:p>
          <a:p>
            <a:r>
              <a:rPr lang="en-US" sz="2000" dirty="0">
                <a:cs typeface="Calibri"/>
              </a:rPr>
              <a:t>How do I decrease the risk when faced with an opportunity?</a:t>
            </a:r>
          </a:p>
          <a:p>
            <a:r>
              <a:rPr lang="en-US" sz="2000" dirty="0">
                <a:cs typeface="Calibri"/>
              </a:rPr>
              <a:t>How do I convince other stakeholders of the best course of action?</a:t>
            </a:r>
          </a:p>
          <a:p>
            <a:endParaRPr lang="en-US" sz="2000" dirty="0">
              <a:cs typeface="Calibri"/>
            </a:endParaRPr>
          </a:p>
          <a:p>
            <a:pPr marL="0" indent="0">
              <a:buNone/>
            </a:pPr>
            <a:r>
              <a:rPr lang="en-US" sz="2000" dirty="0">
                <a:cs typeface="Calibri"/>
              </a:rPr>
              <a:t>While not taking too much time, spending too much money, using the resources I already have access to, and in a way that is convincing?</a:t>
            </a:r>
          </a:p>
        </p:txBody>
      </p:sp>
    </p:spTree>
    <p:extLst>
      <p:ext uri="{BB962C8B-B14F-4D97-AF65-F5344CB8AC3E}">
        <p14:creationId xmlns:p14="http://schemas.microsoft.com/office/powerpoint/2010/main" val="2391377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D0122-85C8-ED44-BE24-7C6F2BAB4D04}"/>
              </a:ext>
            </a:extLst>
          </p:cNvPr>
          <p:cNvSpPr>
            <a:spLocks noGrp="1"/>
          </p:cNvSpPr>
          <p:nvPr>
            <p:ph type="title"/>
          </p:nvPr>
        </p:nvSpPr>
        <p:spPr/>
        <p:txBody>
          <a:bodyPr/>
          <a:lstStyle/>
          <a:p>
            <a:r>
              <a:rPr lang="en-US" dirty="0"/>
              <a:t>Class Main Tools </a:t>
            </a:r>
          </a:p>
        </p:txBody>
      </p:sp>
      <p:sp>
        <p:nvSpPr>
          <p:cNvPr id="3" name="Content Placeholder 2">
            <a:extLst>
              <a:ext uri="{FF2B5EF4-FFF2-40B4-BE49-F238E27FC236}">
                <a16:creationId xmlns:a16="http://schemas.microsoft.com/office/drawing/2014/main" id="{05547AE5-BEB5-FE4C-BA35-D9AC8B7347F4}"/>
              </a:ext>
            </a:extLst>
          </p:cNvPr>
          <p:cNvSpPr>
            <a:spLocks noGrp="1"/>
          </p:cNvSpPr>
          <p:nvPr>
            <p:ph idx="1"/>
          </p:nvPr>
        </p:nvSpPr>
        <p:spPr>
          <a:xfrm>
            <a:off x="457200" y="732865"/>
            <a:ext cx="8229600" cy="4344825"/>
          </a:xfrm>
        </p:spPr>
        <p:txBody>
          <a:bodyPr>
            <a:normAutofit fontScale="92500" lnSpcReduction="20000"/>
          </a:bodyPr>
          <a:lstStyle/>
          <a:p>
            <a:pPr marL="0" indent="0">
              <a:buNone/>
            </a:pPr>
            <a:r>
              <a:rPr lang="en-US" dirty="0"/>
              <a:t>Python with </a:t>
            </a:r>
            <a:r>
              <a:rPr lang="en-US" dirty="0" err="1"/>
              <a:t>Jupyter</a:t>
            </a:r>
            <a:r>
              <a:rPr lang="en-US" dirty="0"/>
              <a:t> Notebooks</a:t>
            </a:r>
          </a:p>
          <a:p>
            <a:r>
              <a:rPr lang="en-US" dirty="0"/>
              <a:t>Anaconda Data Science Platform (</a:t>
            </a:r>
            <a:r>
              <a:rPr lang="en-US" dirty="0">
                <a:hlinkClick r:id="rId2"/>
              </a:rPr>
              <a:t>https://www.anaconda.com/</a:t>
            </a:r>
            <a:r>
              <a:rPr lang="en-US" dirty="0"/>
              <a:t>) </a:t>
            </a:r>
          </a:p>
          <a:p>
            <a:endParaRPr lang="en-US" dirty="0"/>
          </a:p>
          <a:p>
            <a:r>
              <a:rPr lang="en-US" dirty="0"/>
              <a:t>GitHub (</a:t>
            </a:r>
            <a:r>
              <a:rPr lang="en-US" dirty="0">
                <a:hlinkClick r:id="rId3"/>
              </a:rPr>
              <a:t>https://github.com/fgonzaleumbc/DATA601</a:t>
            </a:r>
            <a:r>
              <a:rPr lang="en-US" dirty="0"/>
              <a:t>)  </a:t>
            </a:r>
          </a:p>
          <a:p>
            <a:endParaRPr lang="en-US" dirty="0"/>
          </a:p>
          <a:p>
            <a:r>
              <a:rPr lang="en-US" dirty="0"/>
              <a:t>Blackboard (</a:t>
            </a:r>
            <a:r>
              <a:rPr lang="en-US" dirty="0">
                <a:hlinkClick r:id="rId4"/>
              </a:rPr>
              <a:t>https://my.umbc.edu/</a:t>
            </a:r>
            <a:r>
              <a:rPr lang="en-US" dirty="0"/>
              <a:t>) </a:t>
            </a:r>
          </a:p>
          <a:p>
            <a:endParaRPr lang="en-US" dirty="0"/>
          </a:p>
          <a:p>
            <a:r>
              <a:rPr lang="en-US" dirty="0"/>
              <a:t>Google </a:t>
            </a:r>
            <a:r>
              <a:rPr lang="en-US" dirty="0" err="1"/>
              <a:t>Colab</a:t>
            </a:r>
            <a:r>
              <a:rPr lang="en-US" dirty="0"/>
              <a:t> (</a:t>
            </a:r>
            <a:r>
              <a:rPr lang="en-US" dirty="0">
                <a:hlinkClick r:id="rId5"/>
              </a:rPr>
              <a:t>https://colab.research.google.com/</a:t>
            </a:r>
            <a:r>
              <a:rPr lang="en-US" dirty="0"/>
              <a:t>) </a:t>
            </a:r>
          </a:p>
          <a:p>
            <a:endParaRPr lang="en-US" dirty="0"/>
          </a:p>
          <a:p>
            <a:r>
              <a:rPr lang="en-US" dirty="0"/>
              <a:t>Google Drive (</a:t>
            </a:r>
            <a:r>
              <a:rPr lang="en-US" dirty="0">
                <a:hlinkClick r:id="rId6"/>
              </a:rPr>
              <a:t>https://drive.google.com</a:t>
            </a:r>
            <a:r>
              <a:rPr lang="en-US" dirty="0"/>
              <a:t>) </a:t>
            </a:r>
          </a:p>
          <a:p>
            <a:endParaRPr lang="en-US" dirty="0"/>
          </a:p>
          <a:p>
            <a:endParaRPr lang="en-US" dirty="0"/>
          </a:p>
        </p:txBody>
      </p:sp>
    </p:spTree>
    <p:extLst>
      <p:ext uri="{BB962C8B-B14F-4D97-AF65-F5344CB8AC3E}">
        <p14:creationId xmlns:p14="http://schemas.microsoft.com/office/powerpoint/2010/main" val="2933962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B3B6A5DB-2EFB-146F-1A8F-B0A400642972}"/>
              </a:ext>
            </a:extLst>
          </p:cNvPr>
          <p:cNvPicPr>
            <a:picLocks noChangeAspect="1"/>
          </p:cNvPicPr>
          <p:nvPr/>
        </p:nvPicPr>
        <p:blipFill>
          <a:blip r:embed="rId2"/>
          <a:stretch>
            <a:fillRect/>
          </a:stretch>
        </p:blipFill>
        <p:spPr>
          <a:xfrm>
            <a:off x="5090094" y="2081982"/>
            <a:ext cx="3610154" cy="2715604"/>
          </a:xfrm>
          <a:prstGeom prst="rect">
            <a:avLst/>
          </a:prstGeom>
        </p:spPr>
      </p:pic>
      <p:sp>
        <p:nvSpPr>
          <p:cNvPr id="2" name="Title 1">
            <a:extLst>
              <a:ext uri="{FF2B5EF4-FFF2-40B4-BE49-F238E27FC236}">
                <a16:creationId xmlns:a16="http://schemas.microsoft.com/office/drawing/2014/main" id="{18EE30BE-97B5-4BB6-A94A-F58ED123EDDB}"/>
              </a:ext>
            </a:extLst>
          </p:cNvPr>
          <p:cNvSpPr>
            <a:spLocks noGrp="1"/>
          </p:cNvSpPr>
          <p:nvPr>
            <p:ph type="title"/>
          </p:nvPr>
        </p:nvSpPr>
        <p:spPr/>
        <p:txBody>
          <a:bodyPr/>
          <a:lstStyle/>
          <a:p>
            <a:r>
              <a:rPr lang="en-US" i="1" dirty="0">
                <a:cs typeface="Calibri Light"/>
              </a:rPr>
              <a:t>Assumption in this class</a:t>
            </a:r>
            <a:endParaRPr lang="en-US" i="1" dirty="0"/>
          </a:p>
        </p:txBody>
      </p:sp>
      <p:sp>
        <p:nvSpPr>
          <p:cNvPr id="3" name="Content Placeholder 2">
            <a:extLst>
              <a:ext uri="{FF2B5EF4-FFF2-40B4-BE49-F238E27FC236}">
                <a16:creationId xmlns:a16="http://schemas.microsoft.com/office/drawing/2014/main" id="{7C305855-4E1F-4350-920D-6CDCA01E4374}"/>
              </a:ext>
            </a:extLst>
          </p:cNvPr>
          <p:cNvSpPr>
            <a:spLocks noGrp="1"/>
          </p:cNvSpPr>
          <p:nvPr>
            <p:ph idx="1"/>
          </p:nvPr>
        </p:nvSpPr>
        <p:spPr>
          <a:xfrm>
            <a:off x="292585" y="1064318"/>
            <a:ext cx="8533681" cy="3500729"/>
          </a:xfrm>
        </p:spPr>
        <p:txBody>
          <a:bodyPr vert="horz" lIns="68580" tIns="34290" rIns="68580" bIns="34290" rtlCol="0" anchor="t">
            <a:normAutofit fontScale="70000" lnSpcReduction="20000"/>
          </a:bodyPr>
          <a:lstStyle/>
          <a:p>
            <a:r>
              <a:rPr lang="en-US" dirty="0" err="1">
                <a:cs typeface="Calibri"/>
              </a:rPr>
              <a:t>Jupyter</a:t>
            </a:r>
            <a:r>
              <a:rPr lang="en-US" dirty="0">
                <a:cs typeface="Calibri"/>
              </a:rPr>
              <a:t> is useful for:</a:t>
            </a:r>
          </a:p>
          <a:p>
            <a:pPr lvl="1"/>
            <a:r>
              <a:rPr lang="en-US" dirty="0">
                <a:cs typeface="Calibri"/>
              </a:rPr>
              <a:t>Exploration of data (jargon: EDA = exploratory data analysis)</a:t>
            </a:r>
          </a:p>
          <a:p>
            <a:pPr lvl="1"/>
            <a:r>
              <a:rPr lang="en-US" dirty="0">
                <a:cs typeface="Calibri"/>
              </a:rPr>
              <a:t>Documenting your activities (to enable reproducibility)</a:t>
            </a:r>
          </a:p>
          <a:p>
            <a:pPr lvl="1"/>
            <a:r>
              <a:rPr lang="en-US" dirty="0">
                <a:cs typeface="Calibri"/>
              </a:rPr>
              <a:t>Figuring out which software is relevant, which algorithms to use, which software libraries are useful</a:t>
            </a:r>
          </a:p>
          <a:p>
            <a:pPr lvl="1"/>
            <a:r>
              <a:rPr lang="en-US" dirty="0">
                <a:cs typeface="Calibri"/>
              </a:rPr>
              <a:t>Visualizing results</a:t>
            </a:r>
          </a:p>
          <a:p>
            <a:endParaRPr lang="en-US" dirty="0">
              <a:cs typeface="Calibri"/>
            </a:endParaRPr>
          </a:p>
          <a:p>
            <a:r>
              <a:rPr lang="en-US" dirty="0" err="1">
                <a:cs typeface="Calibri"/>
              </a:rPr>
              <a:t>Jupyter</a:t>
            </a:r>
            <a:r>
              <a:rPr lang="en-US" dirty="0">
                <a:cs typeface="Calibri"/>
              </a:rPr>
              <a:t> and Python are free!</a:t>
            </a:r>
          </a:p>
          <a:p>
            <a:endParaRPr lang="en-US" dirty="0">
              <a:cs typeface="Calibri"/>
            </a:endParaRPr>
          </a:p>
          <a:p>
            <a:r>
              <a:rPr lang="en-US" dirty="0">
                <a:cs typeface="Calibri"/>
              </a:rPr>
              <a:t>Both are widely used in data science!</a:t>
            </a:r>
          </a:p>
          <a:p>
            <a:endParaRPr lang="en-US" dirty="0">
              <a:cs typeface="Calibri"/>
            </a:endParaRPr>
          </a:p>
          <a:p>
            <a:r>
              <a:rPr lang="en-US" dirty="0">
                <a:cs typeface="Calibri"/>
              </a:rPr>
              <a:t>Increasingly being used within proprietary software.</a:t>
            </a:r>
          </a:p>
        </p:txBody>
      </p:sp>
    </p:spTree>
    <p:extLst>
      <p:ext uri="{BB962C8B-B14F-4D97-AF65-F5344CB8AC3E}">
        <p14:creationId xmlns:p14="http://schemas.microsoft.com/office/powerpoint/2010/main" val="1789186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0D337-3E60-46ED-8F06-5E821AB568CC}"/>
              </a:ext>
            </a:extLst>
          </p:cNvPr>
          <p:cNvSpPr>
            <a:spLocks noGrp="1"/>
          </p:cNvSpPr>
          <p:nvPr>
            <p:ph type="title"/>
          </p:nvPr>
        </p:nvSpPr>
        <p:spPr/>
        <p:txBody>
          <a:bodyPr/>
          <a:lstStyle/>
          <a:p>
            <a:r>
              <a:rPr lang="en-US" sz="3150" dirty="0">
                <a:cs typeface="Calibri Light"/>
              </a:rPr>
              <a:t>Python and </a:t>
            </a:r>
            <a:r>
              <a:rPr lang="en-US" sz="3150" dirty="0" err="1">
                <a:cs typeface="Calibri Light"/>
              </a:rPr>
              <a:t>Jupyter</a:t>
            </a:r>
            <a:r>
              <a:rPr lang="en-US" sz="3150" dirty="0">
                <a:cs typeface="Calibri Light"/>
              </a:rPr>
              <a:t> do not cover every use case</a:t>
            </a:r>
          </a:p>
        </p:txBody>
      </p:sp>
      <p:sp>
        <p:nvSpPr>
          <p:cNvPr id="3" name="Content Placeholder 2">
            <a:extLst>
              <a:ext uri="{FF2B5EF4-FFF2-40B4-BE49-F238E27FC236}">
                <a16:creationId xmlns:a16="http://schemas.microsoft.com/office/drawing/2014/main" id="{A460C7D6-704E-4393-9171-20DABF7B9317}"/>
              </a:ext>
            </a:extLst>
          </p:cNvPr>
          <p:cNvSpPr>
            <a:spLocks noGrp="1"/>
          </p:cNvSpPr>
          <p:nvPr>
            <p:ph idx="1"/>
          </p:nvPr>
        </p:nvSpPr>
        <p:spPr/>
        <p:txBody>
          <a:bodyPr vert="horz" lIns="68580" tIns="34290" rIns="68580" bIns="34290" rtlCol="0" anchor="t">
            <a:normAutofit fontScale="85000" lnSpcReduction="10000"/>
          </a:bodyPr>
          <a:lstStyle/>
          <a:p>
            <a:r>
              <a:rPr lang="en-US" sz="2400" dirty="0" err="1">
                <a:cs typeface="Calibri"/>
              </a:rPr>
              <a:t>Jupyter</a:t>
            </a:r>
            <a:r>
              <a:rPr lang="en-US" sz="2400" dirty="0">
                <a:cs typeface="Calibri"/>
              </a:rPr>
              <a:t> may not be the right tool </a:t>
            </a:r>
          </a:p>
          <a:p>
            <a:pPr lvl="1"/>
            <a:r>
              <a:rPr lang="en-US" sz="2000" dirty="0">
                <a:cs typeface="Calibri"/>
              </a:rPr>
              <a:t>For sufficiently large data sets, </a:t>
            </a:r>
          </a:p>
          <a:p>
            <a:pPr lvl="2"/>
            <a:r>
              <a:rPr lang="en-US" sz="1600" dirty="0">
                <a:cs typeface="Calibri"/>
              </a:rPr>
              <a:t>You may need to use a minimum reproducible example with </a:t>
            </a:r>
            <a:r>
              <a:rPr lang="en-US" sz="1600" dirty="0" err="1">
                <a:cs typeface="Calibri"/>
              </a:rPr>
              <a:t>Jupyter</a:t>
            </a:r>
            <a:endParaRPr lang="en-US" sz="1600" dirty="0">
              <a:cs typeface="Calibri"/>
            </a:endParaRPr>
          </a:p>
          <a:p>
            <a:pPr lvl="2"/>
            <a:r>
              <a:rPr lang="en-US" sz="1600" dirty="0">
                <a:cs typeface="Calibri"/>
              </a:rPr>
              <a:t>Scale up using another tool</a:t>
            </a:r>
          </a:p>
          <a:p>
            <a:pPr lvl="1"/>
            <a:r>
              <a:rPr lang="en-US" sz="2000" dirty="0">
                <a:cs typeface="Calibri"/>
              </a:rPr>
              <a:t>For sufficiently complex analytics</a:t>
            </a:r>
          </a:p>
          <a:p>
            <a:endParaRPr lang="en-US" sz="2400" dirty="0">
              <a:cs typeface="Calibri"/>
            </a:endParaRPr>
          </a:p>
          <a:p>
            <a:r>
              <a:rPr lang="en-US" sz="2400" dirty="0">
                <a:cs typeface="Calibri"/>
              </a:rPr>
              <a:t>Speed and security are typically not your priority during data exploration </a:t>
            </a:r>
          </a:p>
          <a:p>
            <a:endParaRPr lang="en-US" sz="2400" dirty="0">
              <a:cs typeface="Calibri"/>
            </a:endParaRPr>
          </a:p>
          <a:p>
            <a:r>
              <a:rPr lang="en-US" sz="2400" dirty="0">
                <a:cs typeface="Calibri"/>
              </a:rPr>
              <a:t>Knowing when to invest in switching tools is a skill</a:t>
            </a:r>
          </a:p>
          <a:p>
            <a:endParaRPr lang="en-US" sz="2400" dirty="0">
              <a:cs typeface="Calibri"/>
            </a:endParaRPr>
          </a:p>
          <a:p>
            <a:r>
              <a:rPr lang="en-US" sz="2400" dirty="0">
                <a:cs typeface="Calibri"/>
              </a:rPr>
              <a:t>Evaluate trade-offs of flexibility and security and speed for a given scale</a:t>
            </a:r>
          </a:p>
        </p:txBody>
      </p:sp>
    </p:spTree>
    <p:extLst>
      <p:ext uri="{BB962C8B-B14F-4D97-AF65-F5344CB8AC3E}">
        <p14:creationId xmlns:p14="http://schemas.microsoft.com/office/powerpoint/2010/main" val="1142185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D14F3-F64B-496C-88DB-7F8772900E33}"/>
              </a:ext>
            </a:extLst>
          </p:cNvPr>
          <p:cNvSpPr>
            <a:spLocks noGrp="1"/>
          </p:cNvSpPr>
          <p:nvPr>
            <p:ph type="title"/>
          </p:nvPr>
        </p:nvSpPr>
        <p:spPr/>
        <p:txBody>
          <a:bodyPr/>
          <a:lstStyle/>
          <a:p>
            <a:r>
              <a:rPr lang="en-US" sz="3200" dirty="0">
                <a:cs typeface="Calibri Light"/>
              </a:rPr>
              <a:t>Relevance of infrastructure to data science</a:t>
            </a:r>
            <a:endParaRPr lang="en-US" sz="3200" dirty="0"/>
          </a:p>
        </p:txBody>
      </p:sp>
      <p:sp>
        <p:nvSpPr>
          <p:cNvPr id="3" name="Content Placeholder 2">
            <a:extLst>
              <a:ext uri="{FF2B5EF4-FFF2-40B4-BE49-F238E27FC236}">
                <a16:creationId xmlns:a16="http://schemas.microsoft.com/office/drawing/2014/main" id="{FC1ABF44-4216-4E20-8FBC-598625F8E219}"/>
              </a:ext>
            </a:extLst>
          </p:cNvPr>
          <p:cNvSpPr>
            <a:spLocks noGrp="1"/>
          </p:cNvSpPr>
          <p:nvPr>
            <p:ph idx="1"/>
          </p:nvPr>
        </p:nvSpPr>
        <p:spPr>
          <a:xfrm>
            <a:off x="342900" y="854273"/>
            <a:ext cx="7886700" cy="2963992"/>
          </a:xfrm>
        </p:spPr>
        <p:txBody>
          <a:bodyPr vert="horz" lIns="68580" tIns="34290" rIns="68580" bIns="34290" rtlCol="0" anchor="t">
            <a:normAutofit fontScale="85000" lnSpcReduction="20000"/>
          </a:bodyPr>
          <a:lstStyle/>
          <a:p>
            <a:r>
              <a:rPr lang="en-US" dirty="0">
                <a:cs typeface="Calibri"/>
              </a:rPr>
              <a:t>Usual explanation when replicating analysis:</a:t>
            </a:r>
          </a:p>
          <a:p>
            <a:pPr marL="785813" lvl="1" indent="-385763">
              <a:buAutoNum type="arabicPeriod"/>
            </a:pPr>
            <a:r>
              <a:rPr lang="en-US" dirty="0">
                <a:cs typeface="Calibri"/>
              </a:rPr>
              <a:t>Get this data</a:t>
            </a:r>
          </a:p>
          <a:p>
            <a:pPr marL="785813" lvl="1" indent="-385763">
              <a:buAutoNum type="arabicPeriod"/>
            </a:pPr>
            <a:r>
              <a:rPr lang="en-US" dirty="0">
                <a:cs typeface="Calibri"/>
              </a:rPr>
              <a:t>(</a:t>
            </a:r>
            <a:r>
              <a:rPr lang="en-US" i="1" dirty="0">
                <a:cs typeface="Calibri"/>
              </a:rPr>
              <a:t>Documentation</a:t>
            </a:r>
            <a:r>
              <a:rPr lang="en-US" dirty="0">
                <a:cs typeface="Calibri"/>
              </a:rPr>
              <a:t>) Apply this transformation to get result</a:t>
            </a:r>
          </a:p>
          <a:p>
            <a:endParaRPr lang="en-US" dirty="0">
              <a:cs typeface="Calibri"/>
            </a:endParaRPr>
          </a:p>
          <a:p>
            <a:r>
              <a:rPr lang="en-US" dirty="0">
                <a:cs typeface="Calibri"/>
              </a:rPr>
              <a:t>No explanation of </a:t>
            </a:r>
          </a:p>
          <a:p>
            <a:pPr lvl="1"/>
            <a:r>
              <a:rPr lang="en-US" dirty="0">
                <a:cs typeface="Calibri"/>
              </a:rPr>
              <a:t>software used</a:t>
            </a:r>
          </a:p>
          <a:p>
            <a:pPr lvl="1"/>
            <a:r>
              <a:rPr lang="en-US" dirty="0">
                <a:cs typeface="Calibri"/>
              </a:rPr>
              <a:t>software versions</a:t>
            </a:r>
          </a:p>
          <a:p>
            <a:pPr lvl="1"/>
            <a:r>
              <a:rPr lang="en-US" dirty="0">
                <a:cs typeface="Calibri"/>
              </a:rPr>
              <a:t>configurations</a:t>
            </a:r>
          </a:p>
          <a:p>
            <a:pPr lvl="1"/>
            <a:r>
              <a:rPr lang="en-US" dirty="0">
                <a:cs typeface="Calibri"/>
              </a:rPr>
              <a:t>Implementation details</a:t>
            </a:r>
          </a:p>
          <a:p>
            <a:pPr lvl="1"/>
            <a:endParaRPr lang="en-US" dirty="0">
              <a:cs typeface="Calibri"/>
            </a:endParaRPr>
          </a:p>
        </p:txBody>
      </p:sp>
      <p:pic>
        <p:nvPicPr>
          <p:cNvPr id="6" name="Picture 6">
            <a:extLst>
              <a:ext uri="{FF2B5EF4-FFF2-40B4-BE49-F238E27FC236}">
                <a16:creationId xmlns:a16="http://schemas.microsoft.com/office/drawing/2014/main" id="{7D5B7217-D664-4DC2-8CFB-FC27001D60B9}"/>
              </a:ext>
            </a:extLst>
          </p:cNvPr>
          <p:cNvPicPr>
            <a:picLocks noChangeAspect="1"/>
          </p:cNvPicPr>
          <p:nvPr/>
        </p:nvPicPr>
        <p:blipFill>
          <a:blip r:embed="rId2"/>
          <a:stretch>
            <a:fillRect/>
          </a:stretch>
        </p:blipFill>
        <p:spPr>
          <a:xfrm>
            <a:off x="5713156" y="2687894"/>
            <a:ext cx="3430844" cy="2294939"/>
          </a:xfrm>
          <a:prstGeom prst="rect">
            <a:avLst/>
          </a:prstGeom>
        </p:spPr>
      </p:pic>
      <p:sp>
        <p:nvSpPr>
          <p:cNvPr id="8" name="TextBox 7">
            <a:extLst>
              <a:ext uri="{FF2B5EF4-FFF2-40B4-BE49-F238E27FC236}">
                <a16:creationId xmlns:a16="http://schemas.microsoft.com/office/drawing/2014/main" id="{87D90DE9-F184-40BF-BE97-16674C7460F6}"/>
              </a:ext>
            </a:extLst>
          </p:cNvPr>
          <p:cNvSpPr txBox="1"/>
          <p:nvPr/>
        </p:nvSpPr>
        <p:spPr>
          <a:xfrm>
            <a:off x="342900" y="3950426"/>
            <a:ext cx="5525114" cy="900246"/>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350" dirty="0">
                <a:cs typeface="Calibri"/>
                <a:hlinkClick r:id="rId3"/>
              </a:rPr>
              <a:t>Digital archeology</a:t>
            </a:r>
            <a:r>
              <a:rPr lang="en-US" sz="1350" dirty="0">
                <a:cs typeface="Calibri"/>
              </a:rPr>
              <a:t>:</a:t>
            </a:r>
            <a:endParaRPr lang="en-US" sz="1350" dirty="0"/>
          </a:p>
          <a:p>
            <a:pPr marL="285750" indent="-285750">
              <a:buFontTx/>
              <a:buChar char="-"/>
            </a:pPr>
            <a:r>
              <a:rPr lang="en-US" sz="1350" dirty="0"/>
              <a:t>Suppose you are to diagnose why someone</a:t>
            </a:r>
            <a:r>
              <a:rPr lang="en-US" sz="1350" dirty="0">
                <a:cs typeface="Calibri"/>
              </a:rPr>
              <a:t> else's approach doesn't yield same results </a:t>
            </a:r>
          </a:p>
          <a:p>
            <a:pPr marL="285750" indent="-285750">
              <a:buFontTx/>
              <a:buChar char="-"/>
            </a:pPr>
            <a:r>
              <a:rPr lang="en-US" sz="1350" dirty="0">
                <a:cs typeface="Calibri"/>
              </a:rPr>
              <a:t>Suppose they did their work 20 years ago.”</a:t>
            </a:r>
          </a:p>
        </p:txBody>
      </p:sp>
    </p:spTree>
    <p:extLst>
      <p:ext uri="{BB962C8B-B14F-4D97-AF65-F5344CB8AC3E}">
        <p14:creationId xmlns:p14="http://schemas.microsoft.com/office/powerpoint/2010/main" val="1271704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D14F3-F64B-496C-88DB-7F8772900E33}"/>
              </a:ext>
            </a:extLst>
          </p:cNvPr>
          <p:cNvSpPr>
            <a:spLocks noGrp="1"/>
          </p:cNvSpPr>
          <p:nvPr>
            <p:ph type="title"/>
          </p:nvPr>
        </p:nvSpPr>
        <p:spPr>
          <a:xfrm>
            <a:off x="443752" y="233685"/>
            <a:ext cx="7953935" cy="571500"/>
          </a:xfrm>
        </p:spPr>
        <p:txBody>
          <a:bodyPr>
            <a:normAutofit fontScale="90000"/>
          </a:bodyPr>
          <a:lstStyle/>
          <a:p>
            <a:r>
              <a:rPr lang="en-US" dirty="0">
                <a:cs typeface="Calibri Light"/>
              </a:rPr>
              <a:t>Infrastructure in data science to enable</a:t>
            </a:r>
            <a:br>
              <a:rPr lang="en-US" dirty="0">
                <a:cs typeface="Calibri Light"/>
              </a:rPr>
            </a:br>
            <a:r>
              <a:rPr lang="en-US" dirty="0">
                <a:cs typeface="Calibri Light"/>
              </a:rPr>
              <a:t>Reproducibility and Portability</a:t>
            </a:r>
            <a:endParaRPr lang="en-US" dirty="0"/>
          </a:p>
        </p:txBody>
      </p:sp>
      <p:sp>
        <p:nvSpPr>
          <p:cNvPr id="3" name="Content Placeholder 2">
            <a:extLst>
              <a:ext uri="{FF2B5EF4-FFF2-40B4-BE49-F238E27FC236}">
                <a16:creationId xmlns:a16="http://schemas.microsoft.com/office/drawing/2014/main" id="{FC1ABF44-4216-4E20-8FBC-598625F8E219}"/>
              </a:ext>
            </a:extLst>
          </p:cNvPr>
          <p:cNvSpPr>
            <a:spLocks noGrp="1"/>
          </p:cNvSpPr>
          <p:nvPr>
            <p:ph idx="1"/>
          </p:nvPr>
        </p:nvSpPr>
        <p:spPr>
          <a:xfrm>
            <a:off x="543464" y="1080595"/>
            <a:ext cx="8129888" cy="3586348"/>
          </a:xfrm>
        </p:spPr>
        <p:txBody>
          <a:bodyPr vert="horz" lIns="68580" tIns="34290" rIns="68580" bIns="34290" rtlCol="0" anchor="t">
            <a:normAutofit fontScale="85000" lnSpcReduction="20000"/>
          </a:bodyPr>
          <a:lstStyle/>
          <a:p>
            <a:pPr marL="0" indent="0">
              <a:buNone/>
            </a:pPr>
            <a:r>
              <a:rPr lang="en-US" sz="1800" dirty="0">
                <a:cs typeface="Calibri"/>
              </a:rPr>
              <a:t>In addition to data and analysis, implementation and environment matters</a:t>
            </a:r>
            <a:endParaRPr lang="en-US" sz="1800" dirty="0"/>
          </a:p>
          <a:p>
            <a:endParaRPr lang="en-US" dirty="0">
              <a:cs typeface="Calibri"/>
            </a:endParaRPr>
          </a:p>
          <a:p>
            <a:pPr marL="385763" indent="-385763">
              <a:buAutoNum type="arabicPeriod"/>
            </a:pPr>
            <a:r>
              <a:rPr lang="en-US" dirty="0">
                <a:cs typeface="Calibri"/>
              </a:rPr>
              <a:t>Use this Operating System</a:t>
            </a:r>
          </a:p>
          <a:p>
            <a:pPr marL="385763" indent="-385763">
              <a:buAutoNum type="arabicPeriod"/>
            </a:pPr>
            <a:r>
              <a:rPr lang="en-US" dirty="0">
                <a:cs typeface="Calibri"/>
              </a:rPr>
              <a:t>Install this software</a:t>
            </a:r>
          </a:p>
          <a:p>
            <a:pPr marL="385763" indent="-385763">
              <a:buAutoNum type="arabicPeriod"/>
            </a:pPr>
            <a:r>
              <a:rPr lang="en-US" dirty="0">
                <a:cs typeface="Calibri"/>
              </a:rPr>
              <a:t>Configure software this way</a:t>
            </a:r>
          </a:p>
          <a:p>
            <a:pPr marL="385763" indent="-385763">
              <a:buAutoNum type="arabicPeriod"/>
            </a:pPr>
            <a:r>
              <a:rPr lang="en-US" dirty="0">
                <a:cs typeface="Calibri"/>
              </a:rPr>
              <a:t>Add these packages</a:t>
            </a:r>
          </a:p>
          <a:p>
            <a:pPr marL="385763" indent="-385763">
              <a:buAutoNum type="arabicPeriod"/>
            </a:pPr>
            <a:r>
              <a:rPr lang="en-US" dirty="0">
                <a:cs typeface="Calibri"/>
              </a:rPr>
              <a:t>Get this data in this format</a:t>
            </a:r>
          </a:p>
          <a:p>
            <a:pPr marL="385763" indent="-385763">
              <a:buAutoNum type="arabicPeriod"/>
            </a:pPr>
            <a:r>
              <a:rPr lang="en-US" dirty="0">
                <a:cs typeface="Calibri"/>
              </a:rPr>
              <a:t>Run analysis against data</a:t>
            </a:r>
          </a:p>
          <a:p>
            <a:pPr marL="385763" indent="-385763">
              <a:buAutoNum type="arabicPeriod"/>
            </a:pPr>
            <a:r>
              <a:rPr lang="en-US" dirty="0">
                <a:cs typeface="Calibri"/>
              </a:rPr>
              <a:t>Create plots</a:t>
            </a:r>
          </a:p>
          <a:p>
            <a:pPr marL="385763" indent="-385763">
              <a:buAutoNum type="arabicPeriod"/>
            </a:pPr>
            <a:r>
              <a:rPr lang="en-US" dirty="0">
                <a:cs typeface="Calibri"/>
              </a:rPr>
              <a:t>Generate report</a:t>
            </a:r>
          </a:p>
          <a:p>
            <a:endParaRPr lang="en-US" dirty="0">
              <a:cs typeface="Calibri"/>
            </a:endParaRPr>
          </a:p>
        </p:txBody>
      </p:sp>
      <p:pic>
        <p:nvPicPr>
          <p:cNvPr id="4" name="Picture 4" descr="A picture containing text&#10;&#10;Description generated with high confidence">
            <a:extLst>
              <a:ext uri="{FF2B5EF4-FFF2-40B4-BE49-F238E27FC236}">
                <a16:creationId xmlns:a16="http://schemas.microsoft.com/office/drawing/2014/main" id="{0DC93814-C762-4C39-9427-87EAC7DC5B60}"/>
              </a:ext>
            </a:extLst>
          </p:cNvPr>
          <p:cNvPicPr>
            <a:picLocks noChangeAspect="1"/>
          </p:cNvPicPr>
          <p:nvPr/>
        </p:nvPicPr>
        <p:blipFill>
          <a:blip r:embed="rId2"/>
          <a:stretch>
            <a:fillRect/>
          </a:stretch>
        </p:blipFill>
        <p:spPr>
          <a:xfrm>
            <a:off x="5254333" y="2144969"/>
            <a:ext cx="3756921" cy="2521974"/>
          </a:xfrm>
          <a:prstGeom prst="rect">
            <a:avLst/>
          </a:prstGeom>
        </p:spPr>
      </p:pic>
    </p:spTree>
    <p:extLst>
      <p:ext uri="{BB962C8B-B14F-4D97-AF65-F5344CB8AC3E}">
        <p14:creationId xmlns:p14="http://schemas.microsoft.com/office/powerpoint/2010/main" val="3928005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24DFB-3D52-4034-B083-39B732D0FCFA}"/>
              </a:ext>
            </a:extLst>
          </p:cNvPr>
          <p:cNvSpPr>
            <a:spLocks noGrp="1"/>
          </p:cNvSpPr>
          <p:nvPr>
            <p:ph type="title"/>
          </p:nvPr>
        </p:nvSpPr>
        <p:spPr/>
        <p:txBody>
          <a:bodyPr/>
          <a:lstStyle/>
          <a:p>
            <a:r>
              <a:rPr lang="en-US" i="1" dirty="0">
                <a:cs typeface="Calibri Light"/>
              </a:rPr>
              <a:t>Best practices</a:t>
            </a:r>
            <a:r>
              <a:rPr lang="en-US" dirty="0">
                <a:cs typeface="Calibri Light"/>
              </a:rPr>
              <a:t>: Version control</a:t>
            </a:r>
            <a:endParaRPr lang="en-US" dirty="0"/>
          </a:p>
        </p:txBody>
      </p:sp>
      <p:sp>
        <p:nvSpPr>
          <p:cNvPr id="3" name="Content Placeholder 2">
            <a:extLst>
              <a:ext uri="{FF2B5EF4-FFF2-40B4-BE49-F238E27FC236}">
                <a16:creationId xmlns:a16="http://schemas.microsoft.com/office/drawing/2014/main" id="{BFBA8429-B089-4264-A062-0E8D525F86E3}"/>
              </a:ext>
            </a:extLst>
          </p:cNvPr>
          <p:cNvSpPr>
            <a:spLocks noGrp="1"/>
          </p:cNvSpPr>
          <p:nvPr>
            <p:ph idx="1"/>
          </p:nvPr>
        </p:nvSpPr>
        <p:spPr/>
        <p:txBody>
          <a:bodyPr vert="horz" lIns="68580" tIns="34290" rIns="68580" bIns="34290" rtlCol="0" anchor="t">
            <a:normAutofit fontScale="92500" lnSpcReduction="10000"/>
          </a:bodyPr>
          <a:lstStyle/>
          <a:p>
            <a:r>
              <a:rPr lang="en-US" dirty="0">
                <a:cs typeface="Calibri"/>
              </a:rPr>
              <a:t>Reproducibility applies to your own attempts (not just other people)</a:t>
            </a:r>
          </a:p>
          <a:p>
            <a:endParaRPr lang="en-US" dirty="0">
              <a:cs typeface="Calibri"/>
            </a:endParaRPr>
          </a:p>
          <a:p>
            <a:r>
              <a:rPr lang="en-US" dirty="0">
                <a:cs typeface="Calibri"/>
              </a:rPr>
              <a:t>Regardless of how you develop analytics, you'll be creating or editing software, code and documents.</a:t>
            </a:r>
            <a:endParaRPr lang="en-US" dirty="0"/>
          </a:p>
          <a:p>
            <a:endParaRPr lang="en-US" dirty="0">
              <a:cs typeface="Calibri"/>
            </a:endParaRPr>
          </a:p>
          <a:p>
            <a:r>
              <a:rPr lang="en-US" dirty="0">
                <a:cs typeface="Calibri"/>
              </a:rPr>
              <a:t>[L</a:t>
            </a:r>
            <a:r>
              <a:rPr lang="en-US" i="1" dirty="0">
                <a:cs typeface="Calibri"/>
              </a:rPr>
              <a:t>esson</a:t>
            </a:r>
            <a:r>
              <a:rPr lang="en-US" dirty="0">
                <a:cs typeface="Calibri"/>
              </a:rPr>
              <a:t>] Regardless of how you implement best practices, avoid inventing solutions for which someone else already provided a path.</a:t>
            </a:r>
          </a:p>
        </p:txBody>
      </p:sp>
      <p:sp>
        <p:nvSpPr>
          <p:cNvPr id="4" name="TextBox 3">
            <a:extLst>
              <a:ext uri="{FF2B5EF4-FFF2-40B4-BE49-F238E27FC236}">
                <a16:creationId xmlns:a16="http://schemas.microsoft.com/office/drawing/2014/main" id="{4524B6D4-0E9B-4B3B-B2AE-D882ED5055AB}"/>
              </a:ext>
            </a:extLst>
          </p:cNvPr>
          <p:cNvSpPr txBox="1"/>
          <p:nvPr/>
        </p:nvSpPr>
        <p:spPr>
          <a:xfrm>
            <a:off x="369325" y="4421499"/>
            <a:ext cx="5033513" cy="346249"/>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dirty="0"/>
              <a:t>Suggested resource:    </a:t>
            </a:r>
            <a:r>
              <a:rPr lang="en-US" dirty="0">
                <a:hlinkClick r:id="rId2"/>
              </a:rPr>
              <a:t>https://try.github.io/</a:t>
            </a:r>
            <a:endParaRPr lang="en-US" dirty="0">
              <a:cs typeface="Calibri"/>
              <a:hlinkClick r:id="rId2"/>
            </a:endParaRPr>
          </a:p>
        </p:txBody>
      </p:sp>
    </p:spTree>
    <p:extLst>
      <p:ext uri="{BB962C8B-B14F-4D97-AF65-F5344CB8AC3E}">
        <p14:creationId xmlns:p14="http://schemas.microsoft.com/office/powerpoint/2010/main" val="803189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DFD9B3-1011-BB49-947C-458EF2941611}"/>
              </a:ext>
            </a:extLst>
          </p:cNvPr>
          <p:cNvSpPr>
            <a:spLocks noGrp="1"/>
          </p:cNvSpPr>
          <p:nvPr>
            <p:ph type="title"/>
          </p:nvPr>
        </p:nvSpPr>
        <p:spPr>
          <a:xfrm>
            <a:off x="722313" y="3305176"/>
            <a:ext cx="7772400" cy="1021556"/>
          </a:xfrm>
        </p:spPr>
        <p:txBody>
          <a:bodyPr/>
          <a:lstStyle/>
          <a:p>
            <a:r>
              <a:rPr lang="en-US" dirty="0">
                <a:solidFill>
                  <a:srgbClr val="FDB413"/>
                </a:solidFill>
              </a:rPr>
              <a:t>What is DATA SCIENCE?</a:t>
            </a:r>
          </a:p>
        </p:txBody>
      </p:sp>
    </p:spTree>
    <p:extLst>
      <p:ext uri="{BB962C8B-B14F-4D97-AF65-F5344CB8AC3E}">
        <p14:creationId xmlns:p14="http://schemas.microsoft.com/office/powerpoint/2010/main" val="8319720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99F628-543C-9548-AB98-FDA2714A6AD2}"/>
              </a:ext>
            </a:extLst>
          </p:cNvPr>
          <p:cNvSpPr>
            <a:spLocks noGrp="1"/>
          </p:cNvSpPr>
          <p:nvPr>
            <p:ph type="title"/>
          </p:nvPr>
        </p:nvSpPr>
        <p:spPr/>
        <p:txBody>
          <a:bodyPr/>
          <a:lstStyle/>
          <a:p>
            <a:r>
              <a:rPr lang="en-US" dirty="0"/>
              <a:t>What ARE WE NOT COVERING?</a:t>
            </a:r>
          </a:p>
        </p:txBody>
      </p:sp>
    </p:spTree>
    <p:extLst>
      <p:ext uri="{BB962C8B-B14F-4D97-AF65-F5344CB8AC3E}">
        <p14:creationId xmlns:p14="http://schemas.microsoft.com/office/powerpoint/2010/main" val="20631482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0FC06-4CEE-4EB1-A488-D2B49256DF24}"/>
              </a:ext>
            </a:extLst>
          </p:cNvPr>
          <p:cNvSpPr>
            <a:spLocks noGrp="1"/>
          </p:cNvSpPr>
          <p:nvPr>
            <p:ph type="title"/>
          </p:nvPr>
        </p:nvSpPr>
        <p:spPr/>
        <p:txBody>
          <a:bodyPr/>
          <a:lstStyle/>
          <a:p>
            <a:r>
              <a:rPr lang="en-US" i="1" dirty="0">
                <a:cs typeface="Calibri Light"/>
              </a:rPr>
              <a:t>Not covered</a:t>
            </a:r>
            <a:r>
              <a:rPr lang="en-US" dirty="0">
                <a:cs typeface="Calibri Light"/>
              </a:rPr>
              <a:t>: product integration</a:t>
            </a:r>
          </a:p>
        </p:txBody>
      </p:sp>
      <p:sp>
        <p:nvSpPr>
          <p:cNvPr id="3" name="Content Placeholder 2">
            <a:extLst>
              <a:ext uri="{FF2B5EF4-FFF2-40B4-BE49-F238E27FC236}">
                <a16:creationId xmlns:a16="http://schemas.microsoft.com/office/drawing/2014/main" id="{015B042E-5F09-4099-A737-D53A1BD32AA0}"/>
              </a:ext>
            </a:extLst>
          </p:cNvPr>
          <p:cNvSpPr>
            <a:spLocks noGrp="1"/>
          </p:cNvSpPr>
          <p:nvPr>
            <p:ph idx="1"/>
          </p:nvPr>
        </p:nvSpPr>
        <p:spPr>
          <a:xfrm>
            <a:off x="628650" y="1369219"/>
            <a:ext cx="5806786" cy="3263504"/>
          </a:xfrm>
        </p:spPr>
        <p:txBody>
          <a:bodyPr vert="horz" lIns="68580" tIns="34290" rIns="68580" bIns="34290" rtlCol="0" anchor="t">
            <a:normAutofit fontScale="77500" lnSpcReduction="20000"/>
          </a:bodyPr>
          <a:lstStyle/>
          <a:p>
            <a:r>
              <a:rPr lang="en-US" dirty="0">
                <a:cs typeface="Calibri"/>
              </a:rPr>
              <a:t>There's a complex network of dependencies (i.e. software engineers, managers) of which data science is one component.</a:t>
            </a:r>
            <a:endParaRPr lang="en-US" dirty="0"/>
          </a:p>
          <a:p>
            <a:endParaRPr lang="en-US" dirty="0">
              <a:cs typeface="Calibri"/>
            </a:endParaRPr>
          </a:p>
          <a:p>
            <a:r>
              <a:rPr lang="en-US" dirty="0">
                <a:cs typeface="Calibri"/>
              </a:rPr>
              <a:t>Downstream consumers of your output are likely to be software developers who use containers and support users.</a:t>
            </a:r>
          </a:p>
          <a:p>
            <a:endParaRPr lang="en-US" dirty="0">
              <a:cs typeface="Calibri"/>
            </a:endParaRPr>
          </a:p>
          <a:p>
            <a:r>
              <a:rPr lang="en-US" dirty="0">
                <a:cs typeface="Calibri"/>
              </a:rPr>
              <a:t>This class is focused on the data science; not with integration.</a:t>
            </a:r>
          </a:p>
          <a:p>
            <a:endParaRPr lang="en-US" dirty="0">
              <a:cs typeface="Calibri"/>
            </a:endParaRPr>
          </a:p>
        </p:txBody>
      </p:sp>
      <p:sp>
        <p:nvSpPr>
          <p:cNvPr id="4" name="TextBox 3">
            <a:extLst>
              <a:ext uri="{FF2B5EF4-FFF2-40B4-BE49-F238E27FC236}">
                <a16:creationId xmlns:a16="http://schemas.microsoft.com/office/drawing/2014/main" id="{730636C5-48D1-485B-B1CF-29931597BEC3}"/>
              </a:ext>
            </a:extLst>
          </p:cNvPr>
          <p:cNvSpPr txBox="1"/>
          <p:nvPr/>
        </p:nvSpPr>
        <p:spPr>
          <a:xfrm>
            <a:off x="3802093" y="4508380"/>
            <a:ext cx="5195258" cy="346249"/>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dirty="0"/>
              <a:t>See </a:t>
            </a:r>
            <a:r>
              <a:rPr lang="en-US" dirty="0">
                <a:hlinkClick r:id="rId2"/>
              </a:rPr>
              <a:t>http://dev2ops.org/2010/02/what-is-devops/</a:t>
            </a:r>
            <a:r>
              <a:rPr lang="en-US" dirty="0"/>
              <a:t> </a:t>
            </a:r>
            <a:endParaRPr lang="en-US" dirty="0">
              <a:cs typeface="Calibri"/>
              <a:hlinkClick r:id="rId3"/>
            </a:endParaRPr>
          </a:p>
        </p:txBody>
      </p:sp>
      <p:pic>
        <p:nvPicPr>
          <p:cNvPr id="5" name="Picture 5" descr="A close up of a logo&#10;&#10;Description generated with high confidence">
            <a:extLst>
              <a:ext uri="{FF2B5EF4-FFF2-40B4-BE49-F238E27FC236}">
                <a16:creationId xmlns:a16="http://schemas.microsoft.com/office/drawing/2014/main" id="{A2CF9816-FB2F-47BE-82F3-A8AEDCEE3197}"/>
              </a:ext>
            </a:extLst>
          </p:cNvPr>
          <p:cNvPicPr>
            <a:picLocks noChangeAspect="1"/>
          </p:cNvPicPr>
          <p:nvPr/>
        </p:nvPicPr>
        <p:blipFill>
          <a:blip r:embed="rId4"/>
          <a:stretch>
            <a:fillRect/>
          </a:stretch>
        </p:blipFill>
        <p:spPr>
          <a:xfrm>
            <a:off x="6821338" y="1371241"/>
            <a:ext cx="2057400" cy="1905000"/>
          </a:xfrm>
          <a:prstGeom prst="rect">
            <a:avLst/>
          </a:prstGeom>
        </p:spPr>
      </p:pic>
    </p:spTree>
    <p:extLst>
      <p:ext uri="{BB962C8B-B14F-4D97-AF65-F5344CB8AC3E}">
        <p14:creationId xmlns:p14="http://schemas.microsoft.com/office/powerpoint/2010/main" val="20130423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DBC81-1FCD-4434-9FC0-F9202DFFB6FF}"/>
              </a:ext>
            </a:extLst>
          </p:cNvPr>
          <p:cNvSpPr>
            <a:spLocks noGrp="1"/>
          </p:cNvSpPr>
          <p:nvPr>
            <p:ph type="title"/>
          </p:nvPr>
        </p:nvSpPr>
        <p:spPr/>
        <p:txBody>
          <a:bodyPr/>
          <a:lstStyle/>
          <a:p>
            <a:r>
              <a:rPr lang="en-US" i="1" dirty="0">
                <a:cs typeface="Calibri Light"/>
              </a:rPr>
              <a:t>Not covered</a:t>
            </a:r>
            <a:r>
              <a:rPr lang="en-US" dirty="0">
                <a:cs typeface="Calibri Light"/>
              </a:rPr>
              <a:t>: security</a:t>
            </a:r>
            <a:endParaRPr lang="en-US" dirty="0"/>
          </a:p>
        </p:txBody>
      </p:sp>
      <p:sp>
        <p:nvSpPr>
          <p:cNvPr id="3" name="Content Placeholder 2">
            <a:extLst>
              <a:ext uri="{FF2B5EF4-FFF2-40B4-BE49-F238E27FC236}">
                <a16:creationId xmlns:a16="http://schemas.microsoft.com/office/drawing/2014/main" id="{23D9258A-BFF9-4A25-8A73-302420109E2D}"/>
              </a:ext>
            </a:extLst>
          </p:cNvPr>
          <p:cNvSpPr>
            <a:spLocks noGrp="1"/>
          </p:cNvSpPr>
          <p:nvPr>
            <p:ph idx="1"/>
          </p:nvPr>
        </p:nvSpPr>
        <p:spPr>
          <a:xfrm>
            <a:off x="4468970" y="1159098"/>
            <a:ext cx="4217830" cy="3435526"/>
          </a:xfrm>
        </p:spPr>
        <p:txBody>
          <a:bodyPr vert="horz" lIns="68580" tIns="34290" rIns="68580" bIns="34290" rtlCol="0" anchor="t">
            <a:normAutofit/>
          </a:bodyPr>
          <a:lstStyle/>
          <a:p>
            <a:pPr marL="0" indent="0">
              <a:buNone/>
            </a:pPr>
            <a:r>
              <a:rPr lang="en-US" sz="2400" dirty="0">
                <a:cs typeface="Calibri"/>
              </a:rPr>
              <a:t>This course is just an introduction course to prepare you for the remaining classes.</a:t>
            </a:r>
          </a:p>
          <a:p>
            <a:pPr marL="0" indent="0">
              <a:buNone/>
            </a:pPr>
            <a:endParaRPr lang="en-US" sz="2400" dirty="0">
              <a:cs typeface="Calibri"/>
            </a:endParaRPr>
          </a:p>
          <a:p>
            <a:pPr marL="0" indent="0">
              <a:buNone/>
            </a:pPr>
            <a:r>
              <a:rPr lang="en-US" sz="2400" dirty="0">
                <a:cs typeface="Calibri"/>
              </a:rPr>
              <a:t>Security is not covered at all.</a:t>
            </a:r>
          </a:p>
        </p:txBody>
      </p:sp>
      <p:pic>
        <p:nvPicPr>
          <p:cNvPr id="4" name="Picture 4" descr="A picture containing building, metalware&#10;&#10;Description generated with high confidence">
            <a:extLst>
              <a:ext uri="{FF2B5EF4-FFF2-40B4-BE49-F238E27FC236}">
                <a16:creationId xmlns:a16="http://schemas.microsoft.com/office/drawing/2014/main" id="{93D8745E-FD13-4250-8D07-490355416C35}"/>
              </a:ext>
            </a:extLst>
          </p:cNvPr>
          <p:cNvPicPr>
            <a:picLocks noChangeAspect="1"/>
          </p:cNvPicPr>
          <p:nvPr/>
        </p:nvPicPr>
        <p:blipFill>
          <a:blip r:embed="rId3"/>
          <a:stretch>
            <a:fillRect/>
          </a:stretch>
        </p:blipFill>
        <p:spPr>
          <a:xfrm>
            <a:off x="443752" y="1159098"/>
            <a:ext cx="3457012" cy="2797532"/>
          </a:xfrm>
          <a:prstGeom prst="rect">
            <a:avLst/>
          </a:prstGeom>
        </p:spPr>
      </p:pic>
    </p:spTree>
    <p:extLst>
      <p:ext uri="{BB962C8B-B14F-4D97-AF65-F5344CB8AC3E}">
        <p14:creationId xmlns:p14="http://schemas.microsoft.com/office/powerpoint/2010/main" val="3729073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629E92-56E2-924A-98C9-1C5A39F6CF7A}"/>
              </a:ext>
            </a:extLst>
          </p:cNvPr>
          <p:cNvSpPr>
            <a:spLocks noGrp="1"/>
          </p:cNvSpPr>
          <p:nvPr>
            <p:ph type="title"/>
          </p:nvPr>
        </p:nvSpPr>
        <p:spPr/>
        <p:txBody>
          <a:bodyPr/>
          <a:lstStyle/>
          <a:p>
            <a:r>
              <a:rPr lang="en-US" dirty="0"/>
              <a:t>SOFT SKILLS</a:t>
            </a:r>
          </a:p>
        </p:txBody>
      </p:sp>
    </p:spTree>
    <p:extLst>
      <p:ext uri="{BB962C8B-B14F-4D97-AF65-F5344CB8AC3E}">
        <p14:creationId xmlns:p14="http://schemas.microsoft.com/office/powerpoint/2010/main" val="636557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0468E-EF77-4389-B80C-F218AF808A6D}"/>
              </a:ext>
            </a:extLst>
          </p:cNvPr>
          <p:cNvSpPr>
            <a:spLocks noGrp="1"/>
          </p:cNvSpPr>
          <p:nvPr>
            <p:ph type="title"/>
          </p:nvPr>
        </p:nvSpPr>
        <p:spPr/>
        <p:txBody>
          <a:bodyPr/>
          <a:lstStyle/>
          <a:p>
            <a:r>
              <a:rPr lang="en-US" dirty="0">
                <a:cs typeface="Calibri Light"/>
              </a:rPr>
              <a:t>DS is more than Math and Software</a:t>
            </a:r>
            <a:endParaRPr lang="en-US" dirty="0"/>
          </a:p>
        </p:txBody>
      </p:sp>
      <p:sp>
        <p:nvSpPr>
          <p:cNvPr id="3" name="Content Placeholder 2">
            <a:extLst>
              <a:ext uri="{FF2B5EF4-FFF2-40B4-BE49-F238E27FC236}">
                <a16:creationId xmlns:a16="http://schemas.microsoft.com/office/drawing/2014/main" id="{55A880FE-9DE4-437A-BA99-8A01145140CB}"/>
              </a:ext>
            </a:extLst>
          </p:cNvPr>
          <p:cNvSpPr>
            <a:spLocks noGrp="1"/>
          </p:cNvSpPr>
          <p:nvPr>
            <p:ph idx="1"/>
          </p:nvPr>
        </p:nvSpPr>
        <p:spPr/>
        <p:txBody>
          <a:bodyPr vert="horz" lIns="68580" tIns="34290" rIns="68580" bIns="34290" rtlCol="0" anchor="t">
            <a:normAutofit/>
          </a:bodyPr>
          <a:lstStyle/>
          <a:p>
            <a:pPr marL="0" indent="0">
              <a:buNone/>
            </a:pPr>
            <a:r>
              <a:rPr lang="en-US" sz="2400" dirty="0">
                <a:cs typeface="Calibri"/>
              </a:rPr>
              <a:t>Human interaction in data science</a:t>
            </a:r>
          </a:p>
          <a:p>
            <a:r>
              <a:rPr lang="en-US" sz="2400" dirty="0">
                <a:cs typeface="Calibri"/>
              </a:rPr>
              <a:t>Discovering stakeholders</a:t>
            </a:r>
          </a:p>
          <a:p>
            <a:r>
              <a:rPr lang="en-US" sz="2400" dirty="0">
                <a:cs typeface="Calibri"/>
              </a:rPr>
              <a:t>Negotiating with data owners</a:t>
            </a:r>
          </a:p>
          <a:p>
            <a:r>
              <a:rPr lang="en-US" sz="2400" dirty="0">
                <a:cs typeface="Calibri"/>
              </a:rPr>
              <a:t>Customer engagement</a:t>
            </a:r>
          </a:p>
        </p:txBody>
      </p:sp>
      <p:sp>
        <p:nvSpPr>
          <p:cNvPr id="4" name="TextBox 3">
            <a:extLst>
              <a:ext uri="{FF2B5EF4-FFF2-40B4-BE49-F238E27FC236}">
                <a16:creationId xmlns:a16="http://schemas.microsoft.com/office/drawing/2014/main" id="{602FD875-693F-4816-913D-7486A9261007}"/>
              </a:ext>
            </a:extLst>
          </p:cNvPr>
          <p:cNvSpPr txBox="1"/>
          <p:nvPr/>
        </p:nvSpPr>
        <p:spPr>
          <a:xfrm>
            <a:off x="696584" y="3904532"/>
            <a:ext cx="7772399" cy="346249"/>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dirty="0">
                <a:hlinkClick r:id="rId2"/>
              </a:rPr>
              <a:t>https://hbr.org/2017/01/the-best-data-scientists-get-out-and-talk-to-people</a:t>
            </a:r>
            <a:endParaRPr lang="en-US" dirty="0">
              <a:cs typeface="Calibri"/>
              <a:hlinkClick r:id="rId2"/>
            </a:endParaRPr>
          </a:p>
        </p:txBody>
      </p:sp>
    </p:spTree>
    <p:extLst>
      <p:ext uri="{BB962C8B-B14F-4D97-AF65-F5344CB8AC3E}">
        <p14:creationId xmlns:p14="http://schemas.microsoft.com/office/powerpoint/2010/main" val="871716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FE93C-CCA5-46DC-94BA-2402141BAA32}"/>
              </a:ext>
            </a:extLst>
          </p:cNvPr>
          <p:cNvSpPr>
            <a:spLocks noGrp="1"/>
          </p:cNvSpPr>
          <p:nvPr>
            <p:ph type="title"/>
          </p:nvPr>
        </p:nvSpPr>
        <p:spPr/>
        <p:txBody>
          <a:bodyPr/>
          <a:lstStyle/>
          <a:p>
            <a:r>
              <a:rPr lang="en-US">
                <a:cs typeface="Calibri Light"/>
              </a:rPr>
              <a:t>Iterating with customers</a:t>
            </a:r>
            <a:endParaRPr lang="en-US"/>
          </a:p>
        </p:txBody>
      </p:sp>
      <p:sp>
        <p:nvSpPr>
          <p:cNvPr id="3" name="Content Placeholder 2">
            <a:extLst>
              <a:ext uri="{FF2B5EF4-FFF2-40B4-BE49-F238E27FC236}">
                <a16:creationId xmlns:a16="http://schemas.microsoft.com/office/drawing/2014/main" id="{B34CCA8B-EB7D-49D2-94BF-CF38A4B77E1B}"/>
              </a:ext>
            </a:extLst>
          </p:cNvPr>
          <p:cNvSpPr>
            <a:spLocks noGrp="1"/>
          </p:cNvSpPr>
          <p:nvPr>
            <p:ph idx="1"/>
          </p:nvPr>
        </p:nvSpPr>
        <p:spPr>
          <a:xfrm>
            <a:off x="577970" y="723179"/>
            <a:ext cx="7953935" cy="3831568"/>
          </a:xfrm>
        </p:spPr>
        <p:txBody>
          <a:bodyPr vert="horz" lIns="68580" tIns="34290" rIns="68580" bIns="34290" rtlCol="0" anchor="t">
            <a:normAutofit/>
          </a:bodyPr>
          <a:lstStyle/>
          <a:p>
            <a:r>
              <a:rPr lang="en-US" sz="2400" dirty="0">
                <a:cs typeface="Calibri"/>
              </a:rPr>
              <a:t>As a data scientist, you'll often be working for someone other than yourself by providing insights on data</a:t>
            </a:r>
          </a:p>
          <a:p>
            <a:endParaRPr lang="en-US" sz="2400" dirty="0"/>
          </a:p>
          <a:p>
            <a:r>
              <a:rPr lang="en-US" sz="2400" dirty="0">
                <a:cs typeface="Calibri"/>
              </a:rPr>
              <a:t>Expect under-specified requirements from customers. Iterate.</a:t>
            </a:r>
            <a:endParaRPr lang="en-US" sz="2400" dirty="0"/>
          </a:p>
          <a:p>
            <a:endParaRPr lang="en-US" sz="2400" dirty="0"/>
          </a:p>
          <a:p>
            <a:r>
              <a:rPr lang="en-US" sz="2400" dirty="0">
                <a:cs typeface="Calibri"/>
              </a:rPr>
              <a:t>Provide incomplete solutions rather than waiting until the product is perfect.</a:t>
            </a:r>
            <a:endParaRPr lang="en-US" sz="2400" dirty="0"/>
          </a:p>
          <a:p>
            <a:pPr lvl="1"/>
            <a:r>
              <a:rPr lang="en-US" sz="2000" dirty="0">
                <a:cs typeface="Calibri"/>
                <a:hlinkClick r:id="rId2"/>
              </a:rPr>
              <a:t>https://en.wikipedia.org/wiki/Minimum_viable_product</a:t>
            </a:r>
          </a:p>
          <a:p>
            <a:endParaRPr lang="en-US" sz="2400" dirty="0">
              <a:cs typeface="Calibri"/>
            </a:endParaRPr>
          </a:p>
        </p:txBody>
      </p:sp>
    </p:spTree>
    <p:extLst>
      <p:ext uri="{BB962C8B-B14F-4D97-AF65-F5344CB8AC3E}">
        <p14:creationId xmlns:p14="http://schemas.microsoft.com/office/powerpoint/2010/main" val="4756626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2155A-7004-48CA-B1F2-E45C288D506B}"/>
              </a:ext>
            </a:extLst>
          </p:cNvPr>
          <p:cNvSpPr>
            <a:spLocks noGrp="1"/>
          </p:cNvSpPr>
          <p:nvPr>
            <p:ph type="title"/>
          </p:nvPr>
        </p:nvSpPr>
        <p:spPr>
          <a:xfrm>
            <a:off x="3259120" y="814756"/>
            <a:ext cx="5826552" cy="1889162"/>
          </a:xfrm>
        </p:spPr>
        <p:txBody>
          <a:bodyPr>
            <a:normAutofit/>
          </a:bodyPr>
          <a:lstStyle/>
          <a:p>
            <a:r>
              <a:rPr lang="en-US" dirty="0">
                <a:cs typeface="Calibri Light"/>
              </a:rPr>
              <a:t>When to persist, </a:t>
            </a:r>
            <a:br>
              <a:rPr lang="en-US" dirty="0">
                <a:cs typeface="Calibri Light"/>
              </a:rPr>
            </a:br>
            <a:r>
              <a:rPr lang="en-US" dirty="0">
                <a:cs typeface="Calibri Light"/>
              </a:rPr>
              <a:t>When to change course, </a:t>
            </a:r>
            <a:br>
              <a:rPr lang="en-US" dirty="0">
                <a:cs typeface="Calibri Light"/>
              </a:rPr>
            </a:br>
            <a:r>
              <a:rPr lang="en-US" dirty="0">
                <a:cs typeface="Calibri Light"/>
              </a:rPr>
              <a:t>When to seek help</a:t>
            </a:r>
            <a:endParaRPr lang="en-US" dirty="0"/>
          </a:p>
        </p:txBody>
      </p:sp>
      <p:sp>
        <p:nvSpPr>
          <p:cNvPr id="3" name="Content Placeholder 2">
            <a:extLst>
              <a:ext uri="{FF2B5EF4-FFF2-40B4-BE49-F238E27FC236}">
                <a16:creationId xmlns:a16="http://schemas.microsoft.com/office/drawing/2014/main" id="{D850296D-7AB8-48C8-BA9B-87C0E5E36123}"/>
              </a:ext>
            </a:extLst>
          </p:cNvPr>
          <p:cNvSpPr>
            <a:spLocks noGrp="1"/>
          </p:cNvSpPr>
          <p:nvPr>
            <p:ph idx="1"/>
          </p:nvPr>
        </p:nvSpPr>
        <p:spPr>
          <a:xfrm>
            <a:off x="3259120" y="3272976"/>
            <a:ext cx="5417389" cy="1516655"/>
          </a:xfrm>
        </p:spPr>
        <p:txBody>
          <a:bodyPr vert="horz" lIns="68580" tIns="34290" rIns="68580" bIns="34290" rtlCol="0" anchor="t">
            <a:normAutofit fontScale="77500" lnSpcReduction="20000"/>
          </a:bodyPr>
          <a:lstStyle/>
          <a:p>
            <a:pPr marL="0" indent="0">
              <a:buNone/>
            </a:pPr>
            <a:r>
              <a:rPr lang="en-US" dirty="0">
                <a:cs typeface="Calibri"/>
              </a:rPr>
              <a:t>Try attacking the challenge for 30 minutes </a:t>
            </a:r>
            <a:endParaRPr lang="en-US" dirty="0"/>
          </a:p>
          <a:p>
            <a:pPr marL="0" indent="0">
              <a:buNone/>
            </a:pPr>
            <a:r>
              <a:rPr lang="en-US" dirty="0">
                <a:cs typeface="Calibri"/>
              </a:rPr>
              <a:t>Then seek help or do something else for a while</a:t>
            </a:r>
          </a:p>
          <a:p>
            <a:pPr marL="0" indent="0">
              <a:buNone/>
            </a:pPr>
            <a:endParaRPr lang="en-US" dirty="0">
              <a:cs typeface="Calibri"/>
            </a:endParaRPr>
          </a:p>
          <a:p>
            <a:pPr>
              <a:buNone/>
            </a:pPr>
            <a:r>
              <a:rPr lang="en-US" sz="1800" dirty="0">
                <a:cs typeface="Calibri"/>
                <a:hlinkClick r:id="rId3"/>
              </a:rPr>
              <a:t>https://en.wikipedia.org/wiki/Pomodoro_Technique</a:t>
            </a:r>
            <a:endParaRPr lang="en-US" sz="1800" dirty="0">
              <a:hlinkClick r:id="rId3"/>
            </a:endParaRPr>
          </a:p>
        </p:txBody>
      </p:sp>
      <p:pic>
        <p:nvPicPr>
          <p:cNvPr id="4" name="Picture 4">
            <a:extLst>
              <a:ext uri="{FF2B5EF4-FFF2-40B4-BE49-F238E27FC236}">
                <a16:creationId xmlns:a16="http://schemas.microsoft.com/office/drawing/2014/main" id="{CBDF2365-2105-4302-8031-270C2999E478}"/>
              </a:ext>
            </a:extLst>
          </p:cNvPr>
          <p:cNvPicPr>
            <a:picLocks noChangeAspect="1"/>
          </p:cNvPicPr>
          <p:nvPr/>
        </p:nvPicPr>
        <p:blipFill rotWithShape="1">
          <a:blip r:embed="rId4"/>
          <a:srcRect r="524" b="8252"/>
          <a:stretch/>
        </p:blipFill>
        <p:spPr>
          <a:xfrm>
            <a:off x="278142" y="1382681"/>
            <a:ext cx="2650479" cy="2642474"/>
          </a:xfrm>
          <a:prstGeom prst="rect">
            <a:avLst/>
          </a:prstGeom>
        </p:spPr>
      </p:pic>
    </p:spTree>
    <p:extLst>
      <p:ext uri="{BB962C8B-B14F-4D97-AF65-F5344CB8AC3E}">
        <p14:creationId xmlns:p14="http://schemas.microsoft.com/office/powerpoint/2010/main" val="19700933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7E7C5-36AF-49FB-BD1D-1A01AA82E252}"/>
              </a:ext>
            </a:extLst>
          </p:cNvPr>
          <p:cNvSpPr>
            <a:spLocks noGrp="1"/>
          </p:cNvSpPr>
          <p:nvPr>
            <p:ph type="title"/>
          </p:nvPr>
        </p:nvSpPr>
        <p:spPr/>
        <p:txBody>
          <a:bodyPr/>
          <a:lstStyle/>
          <a:p>
            <a:r>
              <a:rPr lang="en-US">
                <a:cs typeface="Calibri Light"/>
              </a:rPr>
              <a:t>Pro-tip when seeking help</a:t>
            </a:r>
            <a:endParaRPr lang="en-US"/>
          </a:p>
        </p:txBody>
      </p:sp>
      <p:sp>
        <p:nvSpPr>
          <p:cNvPr id="3" name="Content Placeholder 2">
            <a:extLst>
              <a:ext uri="{FF2B5EF4-FFF2-40B4-BE49-F238E27FC236}">
                <a16:creationId xmlns:a16="http://schemas.microsoft.com/office/drawing/2014/main" id="{795E6541-F790-43A3-8AA3-C24BFFF1275E}"/>
              </a:ext>
            </a:extLst>
          </p:cNvPr>
          <p:cNvSpPr>
            <a:spLocks noGrp="1"/>
          </p:cNvSpPr>
          <p:nvPr>
            <p:ph idx="1"/>
          </p:nvPr>
        </p:nvSpPr>
        <p:spPr/>
        <p:txBody>
          <a:bodyPr vert="horz" lIns="68580" tIns="34290" rIns="68580" bIns="34290" rtlCol="0" anchor="t">
            <a:normAutofit/>
          </a:bodyPr>
          <a:lstStyle/>
          <a:p>
            <a:pPr marL="0" indent="0">
              <a:buNone/>
            </a:pPr>
            <a:r>
              <a:rPr lang="en-US" sz="1800" dirty="0">
                <a:cs typeface="Calibri"/>
              </a:rPr>
              <a:t>How to ask well-formed questions: </a:t>
            </a:r>
          </a:p>
          <a:p>
            <a:pPr marL="0" indent="0">
              <a:buNone/>
            </a:pPr>
            <a:r>
              <a:rPr lang="en-US" sz="1800" dirty="0">
                <a:cs typeface="Calibri"/>
                <a:hlinkClick r:id="rId2"/>
              </a:rPr>
              <a:t>https://stackoverflow.com/help/how-to-ask</a:t>
            </a:r>
            <a:endParaRPr lang="en-US" sz="1800" dirty="0">
              <a:cs typeface="Calibri"/>
            </a:endParaRPr>
          </a:p>
          <a:p>
            <a:pPr marL="0" indent="0">
              <a:buNone/>
            </a:pPr>
            <a:r>
              <a:rPr lang="en-US" sz="1800" dirty="0">
                <a:cs typeface="Calibri"/>
              </a:rPr>
              <a:t>[Intentional sidetrack to </a:t>
            </a:r>
            <a:r>
              <a:rPr lang="en-US" sz="1800" dirty="0" err="1">
                <a:cs typeface="Calibri"/>
              </a:rPr>
              <a:t>StackOverflow</a:t>
            </a:r>
            <a:r>
              <a:rPr lang="en-US" sz="1800" dirty="0">
                <a:cs typeface="Calibri"/>
              </a:rPr>
              <a:t>]</a:t>
            </a:r>
          </a:p>
          <a:p>
            <a:endParaRPr lang="en-US" sz="1800" dirty="0">
              <a:cs typeface="Calibri"/>
            </a:endParaRPr>
          </a:p>
          <a:p>
            <a:pPr marL="0" indent="0">
              <a:buNone/>
            </a:pPr>
            <a:r>
              <a:rPr lang="en-US" sz="1800" dirty="0">
                <a:cs typeface="Calibri"/>
              </a:rPr>
              <a:t>Ask technical questions:</a:t>
            </a:r>
          </a:p>
          <a:p>
            <a:r>
              <a:rPr lang="en-US" sz="1800" i="1" dirty="0">
                <a:cs typeface="Calibri"/>
              </a:rPr>
              <a:t>Poor</a:t>
            </a:r>
            <a:r>
              <a:rPr lang="en-US" sz="1800" dirty="0">
                <a:cs typeface="Calibri"/>
              </a:rPr>
              <a:t>: "I don't understand Python dictionaries" (--&gt; online tutorials)</a:t>
            </a:r>
          </a:p>
          <a:p>
            <a:r>
              <a:rPr lang="en-US" sz="1800" i="1" dirty="0">
                <a:cs typeface="Calibri"/>
              </a:rPr>
              <a:t>Better</a:t>
            </a:r>
            <a:r>
              <a:rPr lang="en-US" sz="1800" dirty="0">
                <a:cs typeface="Calibri"/>
              </a:rPr>
              <a:t>: "When is it appropriate to use a key-value pair?"</a:t>
            </a:r>
          </a:p>
          <a:p>
            <a:endParaRPr lang="en-US" sz="1800" dirty="0">
              <a:cs typeface="Calibri"/>
            </a:endParaRPr>
          </a:p>
          <a:p>
            <a:r>
              <a:rPr lang="en-US" sz="1800" i="1" dirty="0">
                <a:cs typeface="Calibri"/>
              </a:rPr>
              <a:t>Poor</a:t>
            </a:r>
            <a:r>
              <a:rPr lang="en-US" sz="1800" dirty="0">
                <a:cs typeface="Calibri"/>
              </a:rPr>
              <a:t>: If I submitted this assignment as is, what score would I get?</a:t>
            </a:r>
          </a:p>
          <a:p>
            <a:r>
              <a:rPr lang="en-US" sz="1800" i="1" dirty="0">
                <a:cs typeface="Calibri"/>
              </a:rPr>
              <a:t>Better</a:t>
            </a:r>
            <a:r>
              <a:rPr lang="en-US" sz="1800" dirty="0">
                <a:cs typeface="Calibri"/>
              </a:rPr>
              <a:t>: I am planning to submit the attached assignment, but currently there's an error in the third cell. I've searched online but don't find any references to the error message. Can you provide guidance?</a:t>
            </a:r>
          </a:p>
        </p:txBody>
      </p:sp>
    </p:spTree>
    <p:extLst>
      <p:ext uri="{BB962C8B-B14F-4D97-AF65-F5344CB8AC3E}">
        <p14:creationId xmlns:p14="http://schemas.microsoft.com/office/powerpoint/2010/main" val="5374921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D3056-7FD6-4CCC-A40A-55DFF56B6C89}"/>
              </a:ext>
            </a:extLst>
          </p:cNvPr>
          <p:cNvSpPr>
            <a:spLocks noGrp="1"/>
          </p:cNvSpPr>
          <p:nvPr>
            <p:ph type="title"/>
          </p:nvPr>
        </p:nvSpPr>
        <p:spPr>
          <a:xfrm>
            <a:off x="4012476" y="474451"/>
            <a:ext cx="4391246" cy="756729"/>
          </a:xfrm>
        </p:spPr>
        <p:txBody>
          <a:bodyPr>
            <a:normAutofit fontScale="90000"/>
          </a:bodyPr>
          <a:lstStyle/>
          <a:p>
            <a:r>
              <a:rPr lang="en-US" dirty="0">
                <a:solidFill>
                  <a:srgbClr val="000000"/>
                </a:solidFill>
                <a:cs typeface="Calibri Light"/>
              </a:rPr>
              <a:t>Emotions in Data Science</a:t>
            </a:r>
            <a:endParaRPr lang="en-US" dirty="0">
              <a:solidFill>
                <a:srgbClr val="000000"/>
              </a:solidFill>
            </a:endParaRPr>
          </a:p>
        </p:txBody>
      </p:sp>
      <p:pic>
        <p:nvPicPr>
          <p:cNvPr id="4" name="Picture 4" descr="A sign on a cloudy day&#10;&#10;Description generated with very high confidence">
            <a:extLst>
              <a:ext uri="{FF2B5EF4-FFF2-40B4-BE49-F238E27FC236}">
                <a16:creationId xmlns:a16="http://schemas.microsoft.com/office/drawing/2014/main" id="{6A2FEC5C-CF9A-48A0-9D5C-80F7D7E87716}"/>
              </a:ext>
            </a:extLst>
          </p:cNvPr>
          <p:cNvPicPr>
            <a:picLocks noChangeAspect="1"/>
          </p:cNvPicPr>
          <p:nvPr/>
        </p:nvPicPr>
        <p:blipFill rotWithShape="1">
          <a:blip r:embed="rId3">
            <a:alphaModFix/>
          </a:blip>
          <a:srcRect l="1462" t="26397" r="29262" b="1171"/>
          <a:stretch/>
        </p:blipFill>
        <p:spPr>
          <a:xfrm>
            <a:off x="60382" y="1070930"/>
            <a:ext cx="3952094" cy="300163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Content Placeholder 2">
            <a:extLst>
              <a:ext uri="{FF2B5EF4-FFF2-40B4-BE49-F238E27FC236}">
                <a16:creationId xmlns:a16="http://schemas.microsoft.com/office/drawing/2014/main" id="{87114A17-B7E2-4BDE-90D1-6B6B257F74CF}"/>
              </a:ext>
            </a:extLst>
          </p:cNvPr>
          <p:cNvSpPr>
            <a:spLocks noGrp="1"/>
          </p:cNvSpPr>
          <p:nvPr>
            <p:ph idx="1"/>
          </p:nvPr>
        </p:nvSpPr>
        <p:spPr>
          <a:xfrm>
            <a:off x="4061130" y="1070930"/>
            <a:ext cx="4908532" cy="3811621"/>
          </a:xfrm>
        </p:spPr>
        <p:txBody>
          <a:bodyPr vert="horz" lIns="68580" tIns="34290" rIns="68580" bIns="34290" rtlCol="0" anchor="ctr">
            <a:noAutofit/>
          </a:bodyPr>
          <a:lstStyle/>
          <a:p>
            <a:r>
              <a:rPr lang="en-US" sz="1800" dirty="0">
                <a:solidFill>
                  <a:srgbClr val="000000"/>
                </a:solidFill>
                <a:cs typeface="Calibri"/>
              </a:rPr>
              <a:t>As a data scientist, most of your time will be spent in a desert of uncertainty, frustration, and doubt. </a:t>
            </a:r>
          </a:p>
          <a:p>
            <a:endParaRPr lang="en-US" sz="1800" dirty="0">
              <a:solidFill>
                <a:srgbClr val="000000"/>
              </a:solidFill>
              <a:cs typeface="Calibri"/>
            </a:endParaRPr>
          </a:p>
          <a:p>
            <a:r>
              <a:rPr lang="en-US" sz="1800" dirty="0">
                <a:solidFill>
                  <a:srgbClr val="000000"/>
                </a:solidFill>
                <a:cs typeface="Calibri"/>
              </a:rPr>
              <a:t>There will be rare short-lived spikes of excitement and happiness due to events like getting a new dataset, creating a new analytic, getting a new result, or being thanked by a stakeholder. </a:t>
            </a:r>
          </a:p>
          <a:p>
            <a:endParaRPr lang="en-US" sz="1800" dirty="0">
              <a:solidFill>
                <a:srgbClr val="000000"/>
              </a:solidFill>
              <a:cs typeface="Calibri"/>
            </a:endParaRPr>
          </a:p>
          <a:p>
            <a:pPr marL="0" indent="0">
              <a:buNone/>
            </a:pPr>
            <a:r>
              <a:rPr lang="en-US" sz="1800" dirty="0">
                <a:solidFill>
                  <a:srgbClr val="000000"/>
                </a:solidFill>
                <a:cs typeface="Calibri"/>
              </a:rPr>
              <a:t>This experience is normal and does not go away.</a:t>
            </a:r>
          </a:p>
          <a:p>
            <a:pPr marL="0" indent="0">
              <a:buNone/>
            </a:pPr>
            <a:r>
              <a:rPr lang="en-US" sz="1350" i="1" dirty="0">
                <a:solidFill>
                  <a:srgbClr val="000000"/>
                </a:solidFill>
                <a:cs typeface="Calibri"/>
              </a:rPr>
              <a:t>See also the psychology of slot machines</a:t>
            </a:r>
            <a:endParaRPr lang="en-US" sz="1800" dirty="0">
              <a:solidFill>
                <a:srgbClr val="000000"/>
              </a:solidFill>
              <a:cs typeface="Calibri"/>
            </a:endParaRPr>
          </a:p>
        </p:txBody>
      </p:sp>
    </p:spTree>
    <p:extLst>
      <p:ext uri="{BB962C8B-B14F-4D97-AF65-F5344CB8AC3E}">
        <p14:creationId xmlns:p14="http://schemas.microsoft.com/office/powerpoint/2010/main" val="28325826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5B71F-A1F3-40FC-A83B-200EF65417D0}"/>
              </a:ext>
            </a:extLst>
          </p:cNvPr>
          <p:cNvSpPr>
            <a:spLocks noGrp="1"/>
          </p:cNvSpPr>
          <p:nvPr>
            <p:ph type="title"/>
          </p:nvPr>
        </p:nvSpPr>
        <p:spPr/>
        <p:txBody>
          <a:bodyPr/>
          <a:lstStyle/>
          <a:p>
            <a:r>
              <a:rPr lang="en-US" dirty="0">
                <a:cs typeface="Calibri Light"/>
              </a:rPr>
              <a:t>Reading Suggestions</a:t>
            </a:r>
            <a:endParaRPr lang="en-US" dirty="0"/>
          </a:p>
        </p:txBody>
      </p:sp>
      <p:sp>
        <p:nvSpPr>
          <p:cNvPr id="3" name="Subtitle 2">
            <a:extLst>
              <a:ext uri="{FF2B5EF4-FFF2-40B4-BE49-F238E27FC236}">
                <a16:creationId xmlns:a16="http://schemas.microsoft.com/office/drawing/2014/main" id="{A91FDC6A-B3C0-453E-862F-30C4F259F2D6}"/>
              </a:ext>
            </a:extLst>
          </p:cNvPr>
          <p:cNvSpPr>
            <a:spLocks noGrp="1"/>
          </p:cNvSpPr>
          <p:nvPr>
            <p:ph idx="1"/>
          </p:nvPr>
        </p:nvSpPr>
        <p:spPr/>
        <p:txBody>
          <a:bodyPr vert="horz" lIns="68580" tIns="34290" rIns="68580" bIns="34290" rtlCol="0" anchor="t">
            <a:normAutofit/>
          </a:bodyPr>
          <a:lstStyle/>
          <a:p>
            <a:pPr marL="385763" indent="-385763">
              <a:buAutoNum type="arabicPeriod"/>
            </a:pPr>
            <a:r>
              <a:rPr lang="en-US" sz="1800" dirty="0">
                <a:cs typeface="Calibri"/>
                <a:hlinkClick r:id="rId3"/>
              </a:rPr>
              <a:t>50 years of data science</a:t>
            </a:r>
            <a:endParaRPr lang="en-US" sz="1800" dirty="0">
              <a:cs typeface="Calibri"/>
            </a:endParaRPr>
          </a:p>
          <a:p>
            <a:pPr marL="385763" indent="-385763">
              <a:buAutoNum type="arabicPeriod"/>
            </a:pPr>
            <a:r>
              <a:rPr lang="en-US" sz="1800" dirty="0">
                <a:cs typeface="Calibri"/>
                <a:hlinkClick r:id="rId4"/>
              </a:rPr>
              <a:t>A Very Short History Of Data Science</a:t>
            </a:r>
          </a:p>
          <a:p>
            <a:endParaRPr lang="en-US" dirty="0">
              <a:cs typeface="Calibri"/>
            </a:endParaRPr>
          </a:p>
        </p:txBody>
      </p:sp>
      <p:sp>
        <p:nvSpPr>
          <p:cNvPr id="4" name="TextBox 3">
            <a:extLst>
              <a:ext uri="{FF2B5EF4-FFF2-40B4-BE49-F238E27FC236}">
                <a16:creationId xmlns:a16="http://schemas.microsoft.com/office/drawing/2014/main" id="{FD36BDEC-DE04-4B10-9D65-B87B2F0A7893}"/>
              </a:ext>
            </a:extLst>
          </p:cNvPr>
          <p:cNvSpPr txBox="1"/>
          <p:nvPr/>
        </p:nvSpPr>
        <p:spPr>
          <a:xfrm>
            <a:off x="500332" y="1701634"/>
            <a:ext cx="3815032" cy="377026"/>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000" dirty="0"/>
              <a:t>Action: Read,</a:t>
            </a:r>
            <a:r>
              <a:rPr lang="en-US" sz="2000" dirty="0">
                <a:cs typeface="Calibri"/>
              </a:rPr>
              <a:t> write, tell</a:t>
            </a:r>
            <a:endParaRPr lang="en-US" sz="2000" dirty="0"/>
          </a:p>
        </p:txBody>
      </p:sp>
      <p:sp>
        <p:nvSpPr>
          <p:cNvPr id="5" name="Rectangle 4">
            <a:extLst>
              <a:ext uri="{FF2B5EF4-FFF2-40B4-BE49-F238E27FC236}">
                <a16:creationId xmlns:a16="http://schemas.microsoft.com/office/drawing/2014/main" id="{0011D776-FDEF-3E41-9F4E-11E2BCF51AEB}"/>
              </a:ext>
            </a:extLst>
          </p:cNvPr>
          <p:cNvSpPr/>
          <p:nvPr/>
        </p:nvSpPr>
        <p:spPr>
          <a:xfrm>
            <a:off x="500332" y="2347855"/>
            <a:ext cx="4572000" cy="2246769"/>
          </a:xfrm>
          <a:prstGeom prst="rect">
            <a:avLst/>
          </a:prstGeom>
        </p:spPr>
        <p:txBody>
          <a:bodyPr>
            <a:spAutoFit/>
          </a:bodyPr>
          <a:lstStyle/>
          <a:p>
            <a:r>
              <a:rPr lang="en-US" b="1" dirty="0">
                <a:cs typeface="Calibri"/>
              </a:rPr>
              <a:t>News and blogs</a:t>
            </a:r>
          </a:p>
          <a:p>
            <a:pPr lvl="1"/>
            <a:r>
              <a:rPr lang="en-US" dirty="0">
                <a:cs typeface="Calibri"/>
                <a:hlinkClick r:id="rId5"/>
              </a:rPr>
              <a:t>https://www.kdnuggets.com/</a:t>
            </a:r>
            <a:endParaRPr lang="en-US" dirty="0">
              <a:cs typeface="Calibri"/>
            </a:endParaRPr>
          </a:p>
          <a:p>
            <a:pPr lvl="1"/>
            <a:r>
              <a:rPr lang="en-US" dirty="0">
                <a:cs typeface="Calibri"/>
                <a:hlinkClick r:id="rId6"/>
              </a:rPr>
              <a:t>https://news.ycombinator.com/</a:t>
            </a:r>
            <a:endParaRPr lang="en-US" dirty="0">
              <a:cs typeface="Calibri"/>
            </a:endParaRPr>
          </a:p>
          <a:p>
            <a:pPr lvl="1"/>
            <a:r>
              <a:rPr lang="en-US" dirty="0">
                <a:cs typeface="Calibri"/>
                <a:hlinkClick r:id="rId7"/>
              </a:rPr>
              <a:t>https://hackernoon.com/</a:t>
            </a:r>
            <a:endParaRPr lang="en-US" dirty="0">
              <a:cs typeface="Calibri"/>
            </a:endParaRPr>
          </a:p>
          <a:p>
            <a:pPr lvl="1"/>
            <a:r>
              <a:rPr lang="en-US" dirty="0">
                <a:cs typeface="Calibri"/>
                <a:hlinkClick r:id="rId8"/>
              </a:rPr>
              <a:t>https://www.reddit.com/r/datascience/</a:t>
            </a:r>
          </a:p>
          <a:p>
            <a:pPr lvl="1"/>
            <a:r>
              <a:rPr lang="en-US" dirty="0">
                <a:cs typeface="Calibri"/>
                <a:hlinkClick r:id="rId9"/>
              </a:rPr>
              <a:t>https://dataelixir.com/newsletters/</a:t>
            </a:r>
            <a:endParaRPr lang="en-US" dirty="0">
              <a:cs typeface="Calibri"/>
            </a:endParaRPr>
          </a:p>
          <a:p>
            <a:pPr lvl="1"/>
            <a:r>
              <a:rPr lang="en-US" sz="1600" dirty="0">
                <a:hlinkClick r:id="rId10"/>
              </a:rPr>
              <a:t>https://insidebigdata.com/</a:t>
            </a:r>
            <a:r>
              <a:rPr lang="en-US" sz="1600" dirty="0"/>
              <a:t> </a:t>
            </a:r>
          </a:p>
          <a:p>
            <a:pPr lvl="1"/>
            <a:r>
              <a:rPr lang="en-US" sz="1600" dirty="0">
                <a:hlinkClick r:id="rId11"/>
              </a:rPr>
              <a:t>https://ai.googleblog.com/</a:t>
            </a:r>
            <a:r>
              <a:rPr lang="en-US" sz="1600" dirty="0"/>
              <a:t> </a:t>
            </a:r>
          </a:p>
        </p:txBody>
      </p:sp>
    </p:spTree>
    <p:extLst>
      <p:ext uri="{BB962C8B-B14F-4D97-AF65-F5344CB8AC3E}">
        <p14:creationId xmlns:p14="http://schemas.microsoft.com/office/powerpoint/2010/main" val="2765809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73152-91DA-FB45-BB21-B6A052DF87A2}"/>
              </a:ext>
            </a:extLst>
          </p:cNvPr>
          <p:cNvSpPr>
            <a:spLocks noGrp="1"/>
          </p:cNvSpPr>
          <p:nvPr>
            <p:ph type="title"/>
          </p:nvPr>
        </p:nvSpPr>
        <p:spPr/>
        <p:txBody>
          <a:bodyPr/>
          <a:lstStyle/>
          <a:p>
            <a:r>
              <a:rPr lang="en-US" dirty="0"/>
              <a:t>What is Data Science?</a:t>
            </a:r>
          </a:p>
        </p:txBody>
      </p:sp>
      <p:pic>
        <p:nvPicPr>
          <p:cNvPr id="6" name="Picture 5">
            <a:extLst>
              <a:ext uri="{FF2B5EF4-FFF2-40B4-BE49-F238E27FC236}">
                <a16:creationId xmlns:a16="http://schemas.microsoft.com/office/drawing/2014/main" id="{BEF5D7FA-2712-DA46-A45D-0B6BA866D912}"/>
              </a:ext>
            </a:extLst>
          </p:cNvPr>
          <p:cNvPicPr>
            <a:picLocks noChangeAspect="1"/>
          </p:cNvPicPr>
          <p:nvPr/>
        </p:nvPicPr>
        <p:blipFill>
          <a:blip r:embed="rId2"/>
          <a:stretch>
            <a:fillRect/>
          </a:stretch>
        </p:blipFill>
        <p:spPr>
          <a:xfrm>
            <a:off x="2210949" y="824248"/>
            <a:ext cx="4419539" cy="4074554"/>
          </a:xfrm>
          <a:prstGeom prst="rect">
            <a:avLst/>
          </a:prstGeom>
        </p:spPr>
      </p:pic>
    </p:spTree>
    <p:extLst>
      <p:ext uri="{BB962C8B-B14F-4D97-AF65-F5344CB8AC3E}">
        <p14:creationId xmlns:p14="http://schemas.microsoft.com/office/powerpoint/2010/main" val="14148917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3C4C7-DE11-4EEA-AC29-244F2F61E46E}"/>
              </a:ext>
            </a:extLst>
          </p:cNvPr>
          <p:cNvSpPr>
            <a:spLocks noGrp="1"/>
          </p:cNvSpPr>
          <p:nvPr>
            <p:ph type="title"/>
          </p:nvPr>
        </p:nvSpPr>
        <p:spPr>
          <a:xfrm>
            <a:off x="628650" y="0"/>
            <a:ext cx="7886700" cy="561794"/>
          </a:xfrm>
        </p:spPr>
        <p:txBody>
          <a:bodyPr/>
          <a:lstStyle/>
          <a:p>
            <a:r>
              <a:rPr lang="en-US" dirty="0">
                <a:cs typeface="Calibri Light"/>
              </a:rPr>
              <a:t>Some Online Resources</a:t>
            </a:r>
            <a:endParaRPr lang="en-US" dirty="0"/>
          </a:p>
        </p:txBody>
      </p:sp>
      <p:sp>
        <p:nvSpPr>
          <p:cNvPr id="3" name="Content Placeholder 2">
            <a:extLst>
              <a:ext uri="{FF2B5EF4-FFF2-40B4-BE49-F238E27FC236}">
                <a16:creationId xmlns:a16="http://schemas.microsoft.com/office/drawing/2014/main" id="{03E7349D-D4D0-4BD6-9078-DDEBCAD096C3}"/>
              </a:ext>
            </a:extLst>
          </p:cNvPr>
          <p:cNvSpPr>
            <a:spLocks noGrp="1"/>
          </p:cNvSpPr>
          <p:nvPr>
            <p:ph idx="1"/>
          </p:nvPr>
        </p:nvSpPr>
        <p:spPr>
          <a:xfrm>
            <a:off x="628650" y="798490"/>
            <a:ext cx="7886700" cy="3721995"/>
          </a:xfrm>
        </p:spPr>
        <p:txBody>
          <a:bodyPr vert="horz" lIns="68580" tIns="34290" rIns="68580" bIns="34290" rtlCol="0" anchor="t">
            <a:noAutofit/>
          </a:bodyPr>
          <a:lstStyle/>
          <a:p>
            <a:r>
              <a:rPr lang="en-US" sz="1500" dirty="0">
                <a:cs typeface="Calibri"/>
              </a:rPr>
              <a:t>Meetups</a:t>
            </a:r>
          </a:p>
          <a:p>
            <a:pPr lvl="1"/>
            <a:r>
              <a:rPr lang="en-US" sz="1500" dirty="0">
                <a:cs typeface="Calibri"/>
                <a:hlinkClick r:id="rId2"/>
              </a:rPr>
              <a:t>https://www.meetup.com/topics/data-science/</a:t>
            </a:r>
            <a:endParaRPr lang="en-US" sz="1500" dirty="0">
              <a:cs typeface="Calibri"/>
            </a:endParaRPr>
          </a:p>
          <a:p>
            <a:pPr lvl="1"/>
            <a:r>
              <a:rPr lang="en-US" sz="1500" dirty="0">
                <a:cs typeface="Calibri"/>
                <a:hlinkClick r:id="rId3"/>
              </a:rPr>
              <a:t>https://www.meetup.com/DataWorks/</a:t>
            </a:r>
            <a:r>
              <a:rPr lang="en-US" sz="1500" dirty="0">
                <a:cs typeface="Calibri"/>
              </a:rPr>
              <a:t> </a:t>
            </a:r>
          </a:p>
          <a:p>
            <a:pPr lvl="1"/>
            <a:r>
              <a:rPr lang="en-US" sz="1500" dirty="0">
                <a:cs typeface="Calibri"/>
                <a:hlinkClick r:id="rId4"/>
              </a:rPr>
              <a:t>https://www.meetup.com/Statistical-Seminars-DC/</a:t>
            </a:r>
            <a:r>
              <a:rPr lang="en-US" sz="1500" dirty="0">
                <a:cs typeface="Calibri"/>
              </a:rPr>
              <a:t> </a:t>
            </a:r>
          </a:p>
          <a:p>
            <a:r>
              <a:rPr lang="en-US" sz="1800" dirty="0">
                <a:cs typeface="Calibri"/>
              </a:rPr>
              <a:t>Others</a:t>
            </a:r>
          </a:p>
          <a:p>
            <a:pPr lvl="1"/>
            <a:r>
              <a:rPr lang="en-US" sz="1500" dirty="0">
                <a:cs typeface="Calibri"/>
              </a:rPr>
              <a:t>Salaries: </a:t>
            </a:r>
            <a:r>
              <a:rPr lang="en-US" sz="1500" dirty="0">
                <a:cs typeface="Calibri"/>
                <a:hlinkClick r:id="rId5"/>
              </a:rPr>
              <a:t>https://www.burtchworks.com/category/salary/</a:t>
            </a:r>
            <a:r>
              <a:rPr lang="en-US" sz="1500" dirty="0">
                <a:cs typeface="Calibri"/>
              </a:rPr>
              <a:t> </a:t>
            </a:r>
          </a:p>
          <a:p>
            <a:pPr lvl="1"/>
            <a:r>
              <a:rPr lang="en-US" sz="1500" dirty="0">
                <a:cs typeface="Calibri"/>
              </a:rPr>
              <a:t>A weekly social data project in R: </a:t>
            </a:r>
            <a:r>
              <a:rPr lang="en-US" sz="1500" dirty="0">
                <a:cs typeface="Calibri"/>
                <a:hlinkClick r:id="rId6"/>
              </a:rPr>
              <a:t>https://github.com/rfordatascience/tidytuesday</a:t>
            </a:r>
            <a:r>
              <a:rPr lang="en-US" sz="1500" dirty="0">
                <a:cs typeface="Calibri"/>
              </a:rPr>
              <a:t> </a:t>
            </a:r>
          </a:p>
          <a:p>
            <a:pPr lvl="1"/>
            <a:endParaRPr lang="en-US" sz="1500" dirty="0">
              <a:cs typeface="Calibri"/>
            </a:endParaRPr>
          </a:p>
          <a:p>
            <a:r>
              <a:rPr lang="en-US" sz="1800" dirty="0">
                <a:cs typeface="Calibri"/>
              </a:rPr>
              <a:t>Datasets to work with</a:t>
            </a:r>
          </a:p>
          <a:p>
            <a:pPr lvl="1"/>
            <a:r>
              <a:rPr lang="en-US" sz="1500" dirty="0">
                <a:cs typeface="Calibri"/>
                <a:hlinkClick r:id="rId7"/>
              </a:rPr>
              <a:t>https://datasetsearch.research.google.com/</a:t>
            </a:r>
            <a:r>
              <a:rPr lang="en-US" sz="1500" dirty="0">
                <a:cs typeface="Calibri"/>
              </a:rPr>
              <a:t> </a:t>
            </a:r>
          </a:p>
          <a:p>
            <a:pPr lvl="1"/>
            <a:r>
              <a:rPr lang="en-US" sz="1500" dirty="0">
                <a:cs typeface="Calibri"/>
                <a:hlinkClick r:id="rId8"/>
              </a:rPr>
              <a:t>https://datacatalog.worldbank.org/</a:t>
            </a:r>
            <a:endParaRPr lang="en-US" sz="1500" dirty="0">
              <a:cs typeface="Calibri"/>
            </a:endParaRPr>
          </a:p>
          <a:p>
            <a:pPr lvl="1"/>
            <a:r>
              <a:rPr lang="en-US" sz="1500" dirty="0">
                <a:cs typeface="Calibri"/>
                <a:hlinkClick r:id="rId9"/>
              </a:rPr>
              <a:t>https://opendata.maryland.gov/</a:t>
            </a:r>
            <a:r>
              <a:rPr lang="en-US" sz="1500" dirty="0">
                <a:cs typeface="Calibri"/>
              </a:rPr>
              <a:t>  </a:t>
            </a:r>
          </a:p>
        </p:txBody>
      </p:sp>
    </p:spTree>
    <p:extLst>
      <p:ext uri="{BB962C8B-B14F-4D97-AF65-F5344CB8AC3E}">
        <p14:creationId xmlns:p14="http://schemas.microsoft.com/office/powerpoint/2010/main" val="5075685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E435E-C4B7-2AFD-6774-BB4C82CF28D5}"/>
              </a:ext>
            </a:extLst>
          </p:cNvPr>
          <p:cNvSpPr>
            <a:spLocks noGrp="1"/>
          </p:cNvSpPr>
          <p:nvPr>
            <p:ph type="title"/>
          </p:nvPr>
        </p:nvSpPr>
        <p:spPr/>
        <p:txBody>
          <a:bodyPr/>
          <a:lstStyle/>
          <a:p>
            <a:r>
              <a:rPr lang="en-US" dirty="0"/>
              <a:t>Data Sets </a:t>
            </a:r>
            <a:r>
              <a:rPr lang="en-US"/>
              <a:t>Online Resources</a:t>
            </a:r>
            <a:endParaRPr lang="en-US" dirty="0"/>
          </a:p>
        </p:txBody>
      </p:sp>
      <p:graphicFrame>
        <p:nvGraphicFramePr>
          <p:cNvPr id="4" name="Content Placeholder 3">
            <a:extLst>
              <a:ext uri="{FF2B5EF4-FFF2-40B4-BE49-F238E27FC236}">
                <a16:creationId xmlns:a16="http://schemas.microsoft.com/office/drawing/2014/main" id="{2B8CECEC-6E68-1A7F-ADAF-57E24E2871D0}"/>
              </a:ext>
            </a:extLst>
          </p:cNvPr>
          <p:cNvGraphicFramePr>
            <a:graphicFrameLocks noGrp="1"/>
          </p:cNvGraphicFramePr>
          <p:nvPr>
            <p:ph idx="1"/>
            <p:extLst>
              <p:ext uri="{D42A27DB-BD31-4B8C-83A1-F6EECF244321}">
                <p14:modId xmlns:p14="http://schemas.microsoft.com/office/powerpoint/2010/main" val="427587432"/>
              </p:ext>
            </p:extLst>
          </p:nvPr>
        </p:nvGraphicFramePr>
        <p:xfrm>
          <a:off x="605017" y="733425"/>
          <a:ext cx="8064594" cy="3306818"/>
        </p:xfrm>
        <a:graphic>
          <a:graphicData uri="http://schemas.openxmlformats.org/drawingml/2006/table">
            <a:tbl>
              <a:tblPr firstRow="1" firstCol="1" bandRow="1"/>
              <a:tblGrid>
                <a:gridCol w="996902">
                  <a:extLst>
                    <a:ext uri="{9D8B030D-6E8A-4147-A177-3AD203B41FA5}">
                      <a16:colId xmlns:a16="http://schemas.microsoft.com/office/drawing/2014/main" val="2121931599"/>
                    </a:ext>
                  </a:extLst>
                </a:gridCol>
                <a:gridCol w="1897552">
                  <a:extLst>
                    <a:ext uri="{9D8B030D-6E8A-4147-A177-3AD203B41FA5}">
                      <a16:colId xmlns:a16="http://schemas.microsoft.com/office/drawing/2014/main" val="4112051783"/>
                    </a:ext>
                  </a:extLst>
                </a:gridCol>
                <a:gridCol w="2454442">
                  <a:extLst>
                    <a:ext uri="{9D8B030D-6E8A-4147-A177-3AD203B41FA5}">
                      <a16:colId xmlns:a16="http://schemas.microsoft.com/office/drawing/2014/main" val="372474514"/>
                    </a:ext>
                  </a:extLst>
                </a:gridCol>
                <a:gridCol w="2715698">
                  <a:extLst>
                    <a:ext uri="{9D8B030D-6E8A-4147-A177-3AD203B41FA5}">
                      <a16:colId xmlns:a16="http://schemas.microsoft.com/office/drawing/2014/main" val="1491837355"/>
                    </a:ext>
                  </a:extLst>
                </a:gridCol>
              </a:tblGrid>
              <a:tr h="162623">
                <a:tc>
                  <a:txBody>
                    <a:bodyPr/>
                    <a:lstStyle/>
                    <a:p>
                      <a:pPr marL="0" marR="0">
                        <a:lnSpc>
                          <a:spcPct val="107000"/>
                        </a:lnSpc>
                        <a:spcBef>
                          <a:spcPts val="0"/>
                        </a:spcBef>
                        <a:spcAft>
                          <a:spcPts val="0"/>
                        </a:spcAft>
                      </a:pPr>
                      <a:r>
                        <a:rPr lang="en-US" sz="1000" b="1">
                          <a:effectLst/>
                          <a:latin typeface="Calibri" panose="020F0502020204030204" pitchFamily="34" charset="0"/>
                          <a:ea typeface="Calibri" panose="020F0502020204030204" pitchFamily="34" charset="0"/>
                          <a:cs typeface="Times New Roman" panose="02020603050405020304" pitchFamily="18" charset="0"/>
                        </a:rPr>
                        <a:t>Title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b="1">
                          <a:effectLst/>
                          <a:latin typeface="Calibri" panose="020F0502020204030204" pitchFamily="34" charset="0"/>
                          <a:ea typeface="Calibri" panose="020F0502020204030204" pitchFamily="34" charset="0"/>
                          <a:cs typeface="Times New Roman" panose="02020603050405020304" pitchFamily="18" charset="0"/>
                        </a:rPr>
                        <a:t>Description</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b="1">
                          <a:effectLst/>
                          <a:latin typeface="Calibri" panose="020F0502020204030204" pitchFamily="34" charset="0"/>
                          <a:ea typeface="Calibri" panose="020F0502020204030204" pitchFamily="34" charset="0"/>
                          <a:cs typeface="Times New Roman" panose="02020603050405020304" pitchFamily="18" charset="0"/>
                        </a:rPr>
                        <a:t>Link</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b="1">
                          <a:effectLst/>
                          <a:latin typeface="Calibri" panose="020F0502020204030204" pitchFamily="34" charset="0"/>
                          <a:ea typeface="Calibri" panose="020F0502020204030204" pitchFamily="34" charset="0"/>
                          <a:cs typeface="Times New Roman" panose="02020603050405020304" pitchFamily="18" charset="0"/>
                        </a:rPr>
                        <a:t>Comment</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3448198"/>
                  </a:ext>
                </a:extLst>
              </a:tr>
              <a:tr h="502928">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Github</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Used by many developers to share code and collaborate.</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https://github.com/</a:t>
                      </a:r>
                      <a:r>
                        <a:rPr lang="en-US" sz="1000">
                          <a:effectLst/>
                          <a:latin typeface="Calibri" panose="020F0502020204030204" pitchFamily="34" charset="0"/>
                          <a:ea typeface="Calibri" panose="020F0502020204030204" pitchFamily="34" charset="0"/>
                          <a:cs typeface="Times New Roman" panose="02020603050405020304" pitchFamily="18" charset="0"/>
                        </a:rPr>
                        <a:t>  </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Class code is hosted in this website.</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7094531"/>
                  </a:ext>
                </a:extLst>
              </a:tr>
              <a:tr h="828585">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U.S. Government’s Open Data</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Data, tools, and resources to conduct research, develop web and mobile applications, design data visualizations, and more.</a:t>
                      </a:r>
                    </a:p>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 </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https://data.gov/</a:t>
                      </a:r>
                      <a:r>
                        <a:rPr lang="en-US" sz="1000">
                          <a:effectLst/>
                          <a:latin typeface="Calibri" panose="020F0502020204030204" pitchFamily="34" charset="0"/>
                          <a:ea typeface="Calibri" panose="020F0502020204030204" pitchFamily="34" charset="0"/>
                          <a:cs typeface="Times New Roman" panose="02020603050405020304" pitchFamily="18" charset="0"/>
                        </a:rPr>
                        <a:t> </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Real world datasets that in some cases may be extremely large.</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8481834"/>
                  </a:ext>
                </a:extLst>
              </a:tr>
              <a:tr h="495013">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Kaggle</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Host data science competitions, datasets,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Jupyter</a:t>
                      </a:r>
                      <a:r>
                        <a:rPr lang="en-US" sz="1000" dirty="0">
                          <a:effectLst/>
                          <a:latin typeface="Calibri" panose="020F0502020204030204" pitchFamily="34" charset="0"/>
                          <a:ea typeface="Calibri" panose="020F0502020204030204" pitchFamily="34" charset="0"/>
                          <a:cs typeface="Times New Roman" panose="02020603050405020304" pitchFamily="18" charset="0"/>
                        </a:rPr>
                        <a:t> notebooks, etc.</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https://www.kaggle.com/</a:t>
                      </a:r>
                      <a:r>
                        <a:rPr lang="en-US" sz="1000">
                          <a:effectLst/>
                          <a:latin typeface="Calibri" panose="020F0502020204030204" pitchFamily="34" charset="0"/>
                          <a:ea typeface="Calibri" panose="020F0502020204030204" pitchFamily="34" charset="0"/>
                          <a:cs typeface="Times New Roman" panose="02020603050405020304" pitchFamily="18" charset="0"/>
                        </a:rPr>
                        <a:t> </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Good source for datasets and Jupyter Notebooks.</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35225960"/>
                  </a:ext>
                </a:extLst>
              </a:tr>
              <a:tr h="502928">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Google Research Data</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Google Dataset Search Engine</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https://datasetsearch.research.google.com/</a:t>
                      </a:r>
                      <a:r>
                        <a:rPr lang="en-US" sz="1000">
                          <a:effectLst/>
                          <a:latin typeface="Calibri" panose="020F0502020204030204" pitchFamily="34" charset="0"/>
                          <a:ea typeface="Calibri" panose="020F0502020204030204" pitchFamily="34" charset="0"/>
                          <a:cs typeface="Times New Roman" panose="02020603050405020304" pitchFamily="18" charset="0"/>
                        </a:rPr>
                        <a:t>  </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Search engine for datasets. May send you to data in other websites in this table.</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6538286"/>
                  </a:ext>
                </a:extLst>
              </a:tr>
              <a:tr h="332776">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World Bank Data</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Data collections by the World Bank</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https://datacatalog.worldbank.org/</a:t>
                      </a:r>
                      <a:r>
                        <a:rPr lang="en-US" sz="1000">
                          <a:effectLst/>
                          <a:latin typeface="Calibri" panose="020F0502020204030204" pitchFamily="34" charset="0"/>
                          <a:ea typeface="Calibri" panose="020F0502020204030204" pitchFamily="34" charset="0"/>
                          <a:cs typeface="Times New Roman" panose="02020603050405020304" pitchFamily="18" charset="0"/>
                        </a:rPr>
                        <a:t> </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Also has collections from various sources.</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9025785"/>
                  </a:ext>
                </a:extLst>
              </a:tr>
              <a:tr h="332776">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Maryland Government Data</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MD Open Data Website.</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7"/>
                        </a:rPr>
                        <a:t>https://opendata.maryland.gov/</a:t>
                      </a:r>
                      <a:r>
                        <a:rPr lang="en-US" sz="1000">
                          <a:effectLst/>
                          <a:latin typeface="Calibri" panose="020F0502020204030204" pitchFamily="34" charset="0"/>
                          <a:ea typeface="Calibri" panose="020F0502020204030204" pitchFamily="34" charset="0"/>
                          <a:cs typeface="Times New Roman" panose="02020603050405020304" pitchFamily="18" charset="0"/>
                        </a:rPr>
                        <a:t> </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Real world datasets from Maryland’s State Government</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3377302"/>
                  </a:ext>
                </a:extLst>
              </a:tr>
            </a:tbl>
          </a:graphicData>
        </a:graphic>
      </p:graphicFrame>
    </p:spTree>
    <p:extLst>
      <p:ext uri="{BB962C8B-B14F-4D97-AF65-F5344CB8AC3E}">
        <p14:creationId xmlns:p14="http://schemas.microsoft.com/office/powerpoint/2010/main" val="25082123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A1C37-2429-CFBB-2C5D-C9430CDF7CFE}"/>
              </a:ext>
            </a:extLst>
          </p:cNvPr>
          <p:cNvSpPr>
            <a:spLocks noGrp="1"/>
          </p:cNvSpPr>
          <p:nvPr>
            <p:ph type="title"/>
          </p:nvPr>
        </p:nvSpPr>
        <p:spPr/>
        <p:txBody>
          <a:bodyPr/>
          <a:lstStyle/>
          <a:p>
            <a:r>
              <a:rPr lang="en-US" sz="2800" dirty="0"/>
              <a:t>Visualization Examples and Online Resources</a:t>
            </a:r>
          </a:p>
        </p:txBody>
      </p:sp>
      <p:graphicFrame>
        <p:nvGraphicFramePr>
          <p:cNvPr id="4" name="Content Placeholder 3">
            <a:extLst>
              <a:ext uri="{FF2B5EF4-FFF2-40B4-BE49-F238E27FC236}">
                <a16:creationId xmlns:a16="http://schemas.microsoft.com/office/drawing/2014/main" id="{B1C4860C-F7AB-3E11-F000-3FAF201F88F4}"/>
              </a:ext>
            </a:extLst>
          </p:cNvPr>
          <p:cNvGraphicFramePr>
            <a:graphicFrameLocks noGrp="1"/>
          </p:cNvGraphicFramePr>
          <p:nvPr>
            <p:ph idx="1"/>
            <p:extLst>
              <p:ext uri="{D42A27DB-BD31-4B8C-83A1-F6EECF244321}">
                <p14:modId xmlns:p14="http://schemas.microsoft.com/office/powerpoint/2010/main" val="3375441728"/>
              </p:ext>
            </p:extLst>
          </p:nvPr>
        </p:nvGraphicFramePr>
        <p:xfrm>
          <a:off x="443753" y="901510"/>
          <a:ext cx="7600216" cy="2725389"/>
        </p:xfrm>
        <a:graphic>
          <a:graphicData uri="http://schemas.openxmlformats.org/drawingml/2006/table">
            <a:tbl>
              <a:tblPr firstRow="1" firstCol="1" bandRow="1"/>
              <a:tblGrid>
                <a:gridCol w="917534">
                  <a:extLst>
                    <a:ext uri="{9D8B030D-6E8A-4147-A177-3AD203B41FA5}">
                      <a16:colId xmlns:a16="http://schemas.microsoft.com/office/drawing/2014/main" val="387674222"/>
                    </a:ext>
                  </a:extLst>
                </a:gridCol>
                <a:gridCol w="1065654">
                  <a:extLst>
                    <a:ext uri="{9D8B030D-6E8A-4147-A177-3AD203B41FA5}">
                      <a16:colId xmlns:a16="http://schemas.microsoft.com/office/drawing/2014/main" val="50719937"/>
                    </a:ext>
                  </a:extLst>
                </a:gridCol>
                <a:gridCol w="2536945">
                  <a:extLst>
                    <a:ext uri="{9D8B030D-6E8A-4147-A177-3AD203B41FA5}">
                      <a16:colId xmlns:a16="http://schemas.microsoft.com/office/drawing/2014/main" val="1569988427"/>
                    </a:ext>
                  </a:extLst>
                </a:gridCol>
                <a:gridCol w="3080083">
                  <a:extLst>
                    <a:ext uri="{9D8B030D-6E8A-4147-A177-3AD203B41FA5}">
                      <a16:colId xmlns:a16="http://schemas.microsoft.com/office/drawing/2014/main" val="1592915216"/>
                    </a:ext>
                  </a:extLst>
                </a:gridCol>
              </a:tblGrid>
              <a:tr h="279056">
                <a:tc>
                  <a:txBody>
                    <a:bodyPr/>
                    <a:lstStyle/>
                    <a:p>
                      <a:pPr marL="0" marR="0">
                        <a:lnSpc>
                          <a:spcPct val="107000"/>
                        </a:lnSpc>
                        <a:spcBef>
                          <a:spcPts val="0"/>
                        </a:spcBef>
                        <a:spcAft>
                          <a:spcPts val="0"/>
                        </a:spcAft>
                      </a:pPr>
                      <a:r>
                        <a:rPr lang="en-US" sz="900" b="1">
                          <a:effectLst/>
                          <a:latin typeface="Calibri" panose="020F0502020204030204" pitchFamily="34" charset="0"/>
                          <a:ea typeface="Calibri" panose="020F0502020204030204" pitchFamily="34" charset="0"/>
                          <a:cs typeface="Times New Roman" panose="02020603050405020304" pitchFamily="18" charset="0"/>
                        </a:rPr>
                        <a:t>Title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b="1" dirty="0">
                          <a:effectLst/>
                          <a:latin typeface="Calibri" panose="020F0502020204030204" pitchFamily="34" charset="0"/>
                          <a:ea typeface="Calibri" panose="020F0502020204030204" pitchFamily="34" charset="0"/>
                          <a:cs typeface="Times New Roman" panose="02020603050405020304" pitchFamily="18" charset="0"/>
                        </a:rPr>
                        <a:t>Description</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b="1">
                          <a:effectLst/>
                          <a:latin typeface="Calibri" panose="020F0502020204030204" pitchFamily="34" charset="0"/>
                          <a:ea typeface="Calibri" panose="020F0502020204030204" pitchFamily="34" charset="0"/>
                          <a:cs typeface="Times New Roman" panose="02020603050405020304" pitchFamily="18" charset="0"/>
                        </a:rPr>
                        <a:t>Link</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b="1">
                          <a:effectLst/>
                          <a:latin typeface="Calibri" panose="020F0502020204030204" pitchFamily="34" charset="0"/>
                          <a:ea typeface="Calibri" panose="020F0502020204030204" pitchFamily="34" charset="0"/>
                          <a:cs typeface="Times New Roman" panose="02020603050405020304" pitchFamily="18" charset="0"/>
                        </a:rPr>
                        <a:t>Comments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7266671"/>
                  </a:ext>
                </a:extLst>
              </a:tr>
              <a:tr h="324628">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MatPlotLib Example Gallery</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Python Plotting Library </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https://matplotlib.org/stable/gallery/index.html</a:t>
                      </a: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Library included in Anaconda.</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9231996"/>
                  </a:ext>
                </a:extLst>
              </a:tr>
              <a:tr h="592975">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Seaborn Example Gallery</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Python Plotting Library </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https://seaborn.pydata.org/examples/index.html</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Library included in Anaconda.</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7471505"/>
                  </a:ext>
                </a:extLst>
              </a:tr>
              <a:tr h="387852">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Plotly Example Gallery</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 Python Plotting Library</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https://plotly.com/python/</a:t>
                      </a: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Library included in Anaconda.</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9256858"/>
                  </a:ext>
                </a:extLst>
              </a:tr>
              <a:tr h="412548">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D3.JS</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Data Driven Documents Visualization Library </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https://d3-graph-gallery.com/</a:t>
                      </a: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Used to deploy dynamic website plots.</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1533270"/>
                  </a:ext>
                </a:extLst>
              </a:tr>
              <a:tr h="707109">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Five Thirty Eight</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Interactive Dashboard Examples</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a:effectLst/>
                          <a:latin typeface="Calibri" panose="020F0502020204030204" pitchFamily="34" charset="0"/>
                          <a:ea typeface="Calibri" panose="020F0502020204030204" pitchFamily="34" charset="0"/>
                          <a:cs typeface="Times New Roman" panose="02020603050405020304" pitchFamily="18" charset="0"/>
                          <a:hlinkClick r:id="rId6"/>
                        </a:rPr>
                        <a:t>https://projects.fivethirtyeight.com/</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Excellent Website that provides great examples on the capabilities of dashboards and data analytic visualizations.</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0655380"/>
                  </a:ext>
                </a:extLst>
              </a:tr>
            </a:tbl>
          </a:graphicData>
        </a:graphic>
      </p:graphicFrame>
      <p:sp>
        <p:nvSpPr>
          <p:cNvPr id="3" name="Title 1">
            <a:extLst>
              <a:ext uri="{FF2B5EF4-FFF2-40B4-BE49-F238E27FC236}">
                <a16:creationId xmlns:a16="http://schemas.microsoft.com/office/drawing/2014/main" id="{7CF2A54F-D5D6-956E-C3F3-326B4E698D8A}"/>
              </a:ext>
            </a:extLst>
          </p:cNvPr>
          <p:cNvSpPr txBox="1">
            <a:spLocks/>
          </p:cNvSpPr>
          <p:nvPr/>
        </p:nvSpPr>
        <p:spPr>
          <a:xfrm>
            <a:off x="180754" y="3956908"/>
            <a:ext cx="6645496" cy="756729"/>
          </a:xfrm>
          <a:prstGeom prst="rect">
            <a:avLst/>
          </a:prstGeom>
        </p:spPr>
        <p:txBody>
          <a:bodyPr vert="horz" lIns="91440" tIns="45720" rIns="91440" bIns="45720" rtlCol="0" anchor="ctr">
            <a:normAutofit fontScale="67500" lnSpcReduction="20000"/>
          </a:bodyPr>
          <a:lstStyle>
            <a:lvl1pPr algn="l" defTabSz="457200" rtl="0" eaLnBrk="1" latinLnBrk="0" hangingPunct="1">
              <a:spcBef>
                <a:spcPct val="0"/>
              </a:spcBef>
              <a:buNone/>
              <a:defRPr sz="3600" kern="1200">
                <a:solidFill>
                  <a:srgbClr val="FFB514"/>
                </a:solidFill>
                <a:latin typeface="+mj-lt"/>
                <a:ea typeface="+mj-ea"/>
                <a:cs typeface="+mj-cs"/>
              </a:defRPr>
            </a:lvl1pPr>
          </a:lstStyle>
          <a:p>
            <a:r>
              <a:rPr lang="en-US" dirty="0">
                <a:solidFill>
                  <a:srgbClr val="000000"/>
                </a:solidFill>
                <a:cs typeface="Calibri Light"/>
              </a:rPr>
              <a:t>More examples of online resources in the Data 601 reference guide.</a:t>
            </a:r>
            <a:endParaRPr lang="en-US" dirty="0">
              <a:solidFill>
                <a:srgbClr val="000000"/>
              </a:solidFill>
            </a:endParaRPr>
          </a:p>
        </p:txBody>
      </p:sp>
    </p:spTree>
    <p:extLst>
      <p:ext uri="{BB962C8B-B14F-4D97-AF65-F5344CB8AC3E}">
        <p14:creationId xmlns:p14="http://schemas.microsoft.com/office/powerpoint/2010/main" val="1696964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AA3AD-54C6-1562-3B17-AC595828310E}"/>
              </a:ext>
            </a:extLst>
          </p:cNvPr>
          <p:cNvSpPr>
            <a:spLocks noGrp="1"/>
          </p:cNvSpPr>
          <p:nvPr>
            <p:ph type="title"/>
          </p:nvPr>
        </p:nvSpPr>
        <p:spPr/>
        <p:txBody>
          <a:bodyPr/>
          <a:lstStyle/>
          <a:p>
            <a:r>
              <a:rPr lang="en-US" dirty="0"/>
              <a:t>What is Data Science?</a:t>
            </a:r>
          </a:p>
        </p:txBody>
      </p:sp>
      <p:pic>
        <p:nvPicPr>
          <p:cNvPr id="1026" name="Picture 2">
            <a:extLst>
              <a:ext uri="{FF2B5EF4-FFF2-40B4-BE49-F238E27FC236}">
                <a16:creationId xmlns:a16="http://schemas.microsoft.com/office/drawing/2014/main" id="{29695AC0-0913-59E5-2B2B-D984C7B68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1718" y="645459"/>
            <a:ext cx="6586465" cy="4370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232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F3E3403-5F06-51E0-C52F-93A0B24B33B5}"/>
              </a:ext>
            </a:extLst>
          </p:cNvPr>
          <p:cNvSpPr/>
          <p:nvPr/>
        </p:nvSpPr>
        <p:spPr>
          <a:xfrm>
            <a:off x="8625" y="0"/>
            <a:ext cx="8543703" cy="824753"/>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074" name="Picture 2">
            <a:extLst>
              <a:ext uri="{FF2B5EF4-FFF2-40B4-BE49-F238E27FC236}">
                <a16:creationId xmlns:a16="http://schemas.microsoft.com/office/drawing/2014/main" id="{5D944127-7C70-C53A-3662-441B2A3835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4315" y="73313"/>
            <a:ext cx="4816433" cy="499687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7C1669A7-E96F-16A4-40E3-C1F34F065A2D}"/>
              </a:ext>
            </a:extLst>
          </p:cNvPr>
          <p:cNvSpPr>
            <a:spLocks noGrp="1"/>
          </p:cNvSpPr>
          <p:nvPr>
            <p:ph idx="1"/>
          </p:nvPr>
        </p:nvSpPr>
        <p:spPr>
          <a:xfrm>
            <a:off x="188259" y="1075765"/>
            <a:ext cx="3665509" cy="3751729"/>
          </a:xfrm>
        </p:spPr>
        <p:txBody>
          <a:bodyPr>
            <a:normAutofit fontScale="92500" lnSpcReduction="20000"/>
          </a:bodyPr>
          <a:lstStyle/>
          <a:p>
            <a:pPr algn="l"/>
            <a:r>
              <a:rPr lang="en-US" dirty="0">
                <a:solidFill>
                  <a:srgbClr val="000000"/>
                </a:solidFill>
                <a:latin typeface="Helvetica Neue"/>
              </a:rPr>
              <a:t>Example Data Science Jargon:</a:t>
            </a:r>
          </a:p>
          <a:p>
            <a:pPr lvl="1"/>
            <a:r>
              <a:rPr lang="en-US" dirty="0">
                <a:solidFill>
                  <a:srgbClr val="000000"/>
                </a:solidFill>
                <a:latin typeface="Helvetica Neue"/>
              </a:rPr>
              <a:t>Data cleaning</a:t>
            </a:r>
          </a:p>
          <a:p>
            <a:pPr lvl="1"/>
            <a:r>
              <a:rPr lang="en-US" b="0" i="0" dirty="0">
                <a:solidFill>
                  <a:srgbClr val="000000"/>
                </a:solidFill>
                <a:effectLst/>
                <a:latin typeface="Helvetica Neue"/>
              </a:rPr>
              <a:t>Data preparation</a:t>
            </a:r>
          </a:p>
          <a:p>
            <a:pPr lvl="1"/>
            <a:r>
              <a:rPr lang="en-US" dirty="0">
                <a:solidFill>
                  <a:srgbClr val="000000"/>
                </a:solidFill>
                <a:latin typeface="Helvetica Neue"/>
              </a:rPr>
              <a:t>Data wrangling</a:t>
            </a:r>
          </a:p>
          <a:p>
            <a:pPr lvl="1"/>
            <a:r>
              <a:rPr lang="en-US" b="0" i="0" dirty="0">
                <a:solidFill>
                  <a:srgbClr val="000000"/>
                </a:solidFill>
                <a:effectLst/>
                <a:latin typeface="Helvetica Neue"/>
              </a:rPr>
              <a:t>Data transformation</a:t>
            </a:r>
          </a:p>
          <a:p>
            <a:pPr lvl="1"/>
            <a:r>
              <a:rPr lang="en-US" b="0" i="0" dirty="0">
                <a:solidFill>
                  <a:srgbClr val="000000"/>
                </a:solidFill>
                <a:effectLst/>
                <a:latin typeface="Helvetica Neue"/>
              </a:rPr>
              <a:t>Data augmentation</a:t>
            </a:r>
          </a:p>
          <a:p>
            <a:pPr lvl="1"/>
            <a:r>
              <a:rPr lang="en-US" b="0" i="0" dirty="0">
                <a:solidFill>
                  <a:srgbClr val="000000"/>
                </a:solidFill>
                <a:effectLst/>
                <a:latin typeface="Helvetica Neue"/>
              </a:rPr>
              <a:t>Data pipeline</a:t>
            </a:r>
          </a:p>
          <a:p>
            <a:pPr lvl="1"/>
            <a:r>
              <a:rPr lang="en-US" dirty="0">
                <a:solidFill>
                  <a:srgbClr val="000000"/>
                </a:solidFill>
                <a:latin typeface="Helvetica Neue"/>
              </a:rPr>
              <a:t>Exploratory Data Analysis</a:t>
            </a:r>
          </a:p>
          <a:p>
            <a:pPr lvl="1"/>
            <a:r>
              <a:rPr lang="en-US" b="0" i="0" dirty="0">
                <a:solidFill>
                  <a:srgbClr val="000000"/>
                </a:solidFill>
                <a:effectLst/>
                <a:latin typeface="Helvetica Neue"/>
              </a:rPr>
              <a:t>AI and ML</a:t>
            </a:r>
          </a:p>
          <a:p>
            <a:pPr lvl="1"/>
            <a:endParaRPr lang="en-US" b="0" i="0" dirty="0">
              <a:solidFill>
                <a:srgbClr val="000000"/>
              </a:solidFill>
              <a:effectLst/>
              <a:latin typeface="Helvetica Neue"/>
            </a:endParaRPr>
          </a:p>
          <a:p>
            <a:pPr marL="0" indent="0">
              <a:buNone/>
            </a:pPr>
            <a:endParaRPr lang="en-US" b="0" i="0" dirty="0">
              <a:solidFill>
                <a:srgbClr val="000000"/>
              </a:solidFill>
              <a:effectLst/>
              <a:latin typeface="Helvetica Neue"/>
            </a:endParaRPr>
          </a:p>
          <a:p>
            <a:endParaRPr lang="en-US" dirty="0"/>
          </a:p>
        </p:txBody>
      </p:sp>
      <p:sp>
        <p:nvSpPr>
          <p:cNvPr id="3" name="Title 1">
            <a:extLst>
              <a:ext uri="{FF2B5EF4-FFF2-40B4-BE49-F238E27FC236}">
                <a16:creationId xmlns:a16="http://schemas.microsoft.com/office/drawing/2014/main" id="{A55F813C-BE3D-B647-0F6D-D8F11BD50A92}"/>
              </a:ext>
            </a:extLst>
          </p:cNvPr>
          <p:cNvSpPr>
            <a:spLocks noGrp="1"/>
          </p:cNvSpPr>
          <p:nvPr>
            <p:ph type="title"/>
          </p:nvPr>
        </p:nvSpPr>
        <p:spPr>
          <a:xfrm>
            <a:off x="188259" y="146626"/>
            <a:ext cx="3906055" cy="751440"/>
          </a:xfrm>
        </p:spPr>
        <p:txBody>
          <a:bodyPr/>
          <a:lstStyle/>
          <a:p>
            <a:r>
              <a:rPr lang="en-US" dirty="0"/>
              <a:t>Data Science Process</a:t>
            </a:r>
          </a:p>
        </p:txBody>
      </p:sp>
    </p:spTree>
    <p:extLst>
      <p:ext uri="{BB962C8B-B14F-4D97-AF65-F5344CB8AC3E}">
        <p14:creationId xmlns:p14="http://schemas.microsoft.com/office/powerpoint/2010/main" val="817425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21950-4925-407F-9517-2A580F315912}"/>
              </a:ext>
            </a:extLst>
          </p:cNvPr>
          <p:cNvSpPr>
            <a:spLocks noGrp="1"/>
          </p:cNvSpPr>
          <p:nvPr>
            <p:ph type="title"/>
          </p:nvPr>
        </p:nvSpPr>
        <p:spPr/>
        <p:txBody>
          <a:bodyPr/>
          <a:lstStyle/>
          <a:p>
            <a:r>
              <a:rPr lang="en-US" dirty="0">
                <a:cs typeface="Calibri Light"/>
              </a:rPr>
              <a:t>DS is an active field</a:t>
            </a:r>
            <a:endParaRPr lang="en-US" dirty="0"/>
          </a:p>
        </p:txBody>
      </p:sp>
      <p:sp>
        <p:nvSpPr>
          <p:cNvPr id="3" name="Content Placeholder 2">
            <a:extLst>
              <a:ext uri="{FF2B5EF4-FFF2-40B4-BE49-F238E27FC236}">
                <a16:creationId xmlns:a16="http://schemas.microsoft.com/office/drawing/2014/main" id="{443C0148-BD26-4777-A844-9E0366AD5D49}"/>
              </a:ext>
            </a:extLst>
          </p:cNvPr>
          <p:cNvSpPr>
            <a:spLocks noGrp="1"/>
          </p:cNvSpPr>
          <p:nvPr>
            <p:ph idx="1"/>
          </p:nvPr>
        </p:nvSpPr>
        <p:spPr>
          <a:xfrm>
            <a:off x="161365" y="888697"/>
            <a:ext cx="3980329" cy="3861758"/>
          </a:xfrm>
        </p:spPr>
        <p:txBody>
          <a:bodyPr vert="horz" lIns="68580" tIns="34290" rIns="68580" bIns="34290" rtlCol="0" anchor="t">
            <a:normAutofit fontScale="62500" lnSpcReduction="20000"/>
          </a:bodyPr>
          <a:lstStyle/>
          <a:p>
            <a:r>
              <a:rPr lang="en-US" sz="2400" dirty="0">
                <a:cs typeface="Calibri"/>
              </a:rPr>
              <a:t>Increasing interest in the DS field</a:t>
            </a:r>
          </a:p>
          <a:p>
            <a:endParaRPr lang="en-US" sz="2400" dirty="0">
              <a:cs typeface="Calibri"/>
            </a:endParaRPr>
          </a:p>
          <a:p>
            <a:r>
              <a:rPr lang="en-US" sz="2400" dirty="0">
                <a:cs typeface="Calibri"/>
              </a:rPr>
              <a:t>There will always be something you haven't heard of before.</a:t>
            </a:r>
          </a:p>
          <a:p>
            <a:endParaRPr lang="en-US" sz="2400" dirty="0">
              <a:cs typeface="Calibri"/>
            </a:endParaRPr>
          </a:p>
          <a:p>
            <a:r>
              <a:rPr lang="en-US" sz="2400" dirty="0">
                <a:cs typeface="Calibri"/>
              </a:rPr>
              <a:t>Know enough to be conversant with peers</a:t>
            </a:r>
          </a:p>
          <a:p>
            <a:endParaRPr lang="en-US" sz="2400" dirty="0">
              <a:cs typeface="Calibri"/>
            </a:endParaRPr>
          </a:p>
          <a:p>
            <a:r>
              <a:rPr lang="en-US" sz="2400" dirty="0">
                <a:cs typeface="Calibri"/>
              </a:rPr>
              <a:t>Be curious about new topics</a:t>
            </a:r>
          </a:p>
          <a:p>
            <a:endParaRPr lang="en-US" sz="2400" dirty="0">
              <a:cs typeface="Calibri"/>
            </a:endParaRPr>
          </a:p>
          <a:p>
            <a:r>
              <a:rPr lang="en-US" sz="2400" dirty="0">
                <a:cs typeface="Calibri"/>
              </a:rPr>
              <a:t>Research concepts and labels before using them</a:t>
            </a:r>
          </a:p>
          <a:p>
            <a:endParaRPr lang="en-US" sz="2400" dirty="0">
              <a:cs typeface="Calibri"/>
            </a:endParaRPr>
          </a:p>
          <a:p>
            <a:r>
              <a:rPr lang="en-US" sz="2400" dirty="0">
                <a:cs typeface="Calibri"/>
              </a:rPr>
              <a:t>Lots of jargon.</a:t>
            </a:r>
          </a:p>
          <a:p>
            <a:endParaRPr lang="en-US" sz="2400" dirty="0">
              <a:cs typeface="Calibri"/>
            </a:endParaRPr>
          </a:p>
          <a:p>
            <a:pPr marL="0" indent="0">
              <a:buNone/>
            </a:pPr>
            <a:r>
              <a:rPr lang="en-US" sz="2400" i="1" dirty="0">
                <a:cs typeface="Calibri"/>
              </a:rPr>
              <a:t>Reference</a:t>
            </a:r>
            <a:r>
              <a:rPr lang="en-US" sz="2400" dirty="0">
                <a:cs typeface="Calibri"/>
              </a:rPr>
              <a:t>:  </a:t>
            </a:r>
          </a:p>
          <a:p>
            <a:pPr marL="0" indent="0">
              <a:buNone/>
            </a:pPr>
            <a:r>
              <a:rPr lang="en-US" sz="2400" dirty="0">
                <a:cs typeface="Calibri"/>
                <a:hlinkClick r:id="rId2"/>
              </a:rPr>
              <a:t>http://www.datascienceglossary.org/</a:t>
            </a:r>
            <a:endParaRPr lang="en-US" sz="2400" dirty="0">
              <a:cs typeface="Calibri"/>
            </a:endParaRPr>
          </a:p>
          <a:p>
            <a:endParaRPr lang="en-US" sz="2400" dirty="0">
              <a:cs typeface="Calibri"/>
            </a:endParaRPr>
          </a:p>
        </p:txBody>
      </p:sp>
      <p:pic>
        <p:nvPicPr>
          <p:cNvPr id="4" name="Picture 3">
            <a:extLst>
              <a:ext uri="{FF2B5EF4-FFF2-40B4-BE49-F238E27FC236}">
                <a16:creationId xmlns:a16="http://schemas.microsoft.com/office/drawing/2014/main" id="{387ACE48-6403-F8C7-34FA-BE20BCC334D5}"/>
              </a:ext>
            </a:extLst>
          </p:cNvPr>
          <p:cNvPicPr>
            <a:picLocks noChangeAspect="1"/>
          </p:cNvPicPr>
          <p:nvPr/>
        </p:nvPicPr>
        <p:blipFill>
          <a:blip r:embed="rId3"/>
          <a:stretch>
            <a:fillRect/>
          </a:stretch>
        </p:blipFill>
        <p:spPr>
          <a:xfrm>
            <a:off x="4254897" y="717845"/>
            <a:ext cx="4606167" cy="4203463"/>
          </a:xfrm>
          <a:prstGeom prst="rect">
            <a:avLst/>
          </a:prstGeom>
        </p:spPr>
      </p:pic>
      <p:pic>
        <p:nvPicPr>
          <p:cNvPr id="5" name="Picture 4">
            <a:extLst>
              <a:ext uri="{FF2B5EF4-FFF2-40B4-BE49-F238E27FC236}">
                <a16:creationId xmlns:a16="http://schemas.microsoft.com/office/drawing/2014/main" id="{719DDA7B-D613-81DA-B507-E0974B81A144}"/>
              </a:ext>
            </a:extLst>
          </p:cNvPr>
          <p:cNvPicPr>
            <a:picLocks noChangeAspect="1"/>
          </p:cNvPicPr>
          <p:nvPr/>
        </p:nvPicPr>
        <p:blipFill>
          <a:blip r:embed="rId4"/>
          <a:stretch>
            <a:fillRect/>
          </a:stretch>
        </p:blipFill>
        <p:spPr>
          <a:xfrm>
            <a:off x="4254897" y="940036"/>
            <a:ext cx="4606167" cy="2374313"/>
          </a:xfrm>
          <a:prstGeom prst="rect">
            <a:avLst/>
          </a:prstGeom>
        </p:spPr>
      </p:pic>
    </p:spTree>
    <p:extLst>
      <p:ext uri="{BB962C8B-B14F-4D97-AF65-F5344CB8AC3E}">
        <p14:creationId xmlns:p14="http://schemas.microsoft.com/office/powerpoint/2010/main" val="3952958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97CF5-C490-3349-A741-CD025AB4EE96}"/>
              </a:ext>
            </a:extLst>
          </p:cNvPr>
          <p:cNvSpPr>
            <a:spLocks noGrp="1"/>
          </p:cNvSpPr>
          <p:nvPr>
            <p:ph type="title"/>
          </p:nvPr>
        </p:nvSpPr>
        <p:spPr/>
        <p:txBody>
          <a:bodyPr/>
          <a:lstStyle/>
          <a:p>
            <a:r>
              <a:rPr lang="en-US" dirty="0"/>
              <a:t>The World of DS is Huge. Don’t get lost!</a:t>
            </a:r>
          </a:p>
        </p:txBody>
      </p:sp>
      <p:pic>
        <p:nvPicPr>
          <p:cNvPr id="4" name="Picture 3">
            <a:extLst>
              <a:ext uri="{FF2B5EF4-FFF2-40B4-BE49-F238E27FC236}">
                <a16:creationId xmlns:a16="http://schemas.microsoft.com/office/drawing/2014/main" id="{151DD728-546B-C84A-B025-B47526F11508}"/>
              </a:ext>
            </a:extLst>
          </p:cNvPr>
          <p:cNvPicPr>
            <a:picLocks noChangeAspect="1"/>
          </p:cNvPicPr>
          <p:nvPr/>
        </p:nvPicPr>
        <p:blipFill>
          <a:blip r:embed="rId2"/>
          <a:stretch>
            <a:fillRect/>
          </a:stretch>
        </p:blipFill>
        <p:spPr>
          <a:xfrm>
            <a:off x="1010295" y="732759"/>
            <a:ext cx="6820848" cy="4217558"/>
          </a:xfrm>
          <a:prstGeom prst="rect">
            <a:avLst/>
          </a:prstGeom>
        </p:spPr>
      </p:pic>
    </p:spTree>
    <p:extLst>
      <p:ext uri="{BB962C8B-B14F-4D97-AF65-F5344CB8AC3E}">
        <p14:creationId xmlns:p14="http://schemas.microsoft.com/office/powerpoint/2010/main" val="3464931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4677A-E7C3-6090-B7A1-33238AD7BB12}"/>
              </a:ext>
            </a:extLst>
          </p:cNvPr>
          <p:cNvSpPr>
            <a:spLocks noGrp="1"/>
          </p:cNvSpPr>
          <p:nvPr>
            <p:ph type="title"/>
          </p:nvPr>
        </p:nvSpPr>
        <p:spPr/>
        <p:txBody>
          <a:bodyPr/>
          <a:lstStyle/>
          <a:p>
            <a:r>
              <a:rPr lang="en-US" dirty="0"/>
              <a:t>Lots of Tools and Platforms</a:t>
            </a:r>
          </a:p>
        </p:txBody>
      </p:sp>
      <p:sp>
        <p:nvSpPr>
          <p:cNvPr id="3" name="Content Placeholder 2">
            <a:extLst>
              <a:ext uri="{FF2B5EF4-FFF2-40B4-BE49-F238E27FC236}">
                <a16:creationId xmlns:a16="http://schemas.microsoft.com/office/drawing/2014/main" id="{674BCC20-BC1F-10AE-9A76-6D3518AAAF39}"/>
              </a:ext>
            </a:extLst>
          </p:cNvPr>
          <p:cNvSpPr>
            <a:spLocks noGrp="1"/>
          </p:cNvSpPr>
          <p:nvPr>
            <p:ph idx="1"/>
          </p:nvPr>
        </p:nvSpPr>
        <p:spPr>
          <a:xfrm>
            <a:off x="457200" y="732865"/>
            <a:ext cx="8229600" cy="4108075"/>
          </a:xfrm>
        </p:spPr>
        <p:txBody>
          <a:bodyPr>
            <a:normAutofit fontScale="55000" lnSpcReduction="20000"/>
          </a:bodyPr>
          <a:lstStyle/>
          <a:p>
            <a:pPr algn="l"/>
            <a:r>
              <a:rPr lang="en-US" b="0" i="0" dirty="0">
                <a:solidFill>
                  <a:srgbClr val="000000"/>
                </a:solidFill>
                <a:effectLst/>
                <a:latin typeface="Helvetica Neue"/>
              </a:rPr>
              <a:t>Tools often have a combination of capabilities (e.g., visualization, AI, ML, NLP, etc.). Examples of readily available tools:</a:t>
            </a:r>
          </a:p>
          <a:p>
            <a:pPr lvl="1">
              <a:buFont typeface="+mj-lt"/>
              <a:buAutoNum type="arabicPeriod"/>
            </a:pPr>
            <a:r>
              <a:rPr lang="en-US" b="0" i="0" dirty="0">
                <a:solidFill>
                  <a:srgbClr val="000000"/>
                </a:solidFill>
                <a:effectLst/>
                <a:latin typeface="Helvetica Neue"/>
              </a:rPr>
              <a:t>Open source (e.g., Python, R, </a:t>
            </a:r>
            <a:r>
              <a:rPr lang="en-US" b="0" i="0" dirty="0" err="1">
                <a:solidFill>
                  <a:srgbClr val="000000"/>
                </a:solidFill>
                <a:effectLst/>
                <a:latin typeface="Helvetica Neue"/>
              </a:rPr>
              <a:t>Jupyter</a:t>
            </a:r>
            <a:r>
              <a:rPr lang="en-US" b="0" i="0" dirty="0">
                <a:solidFill>
                  <a:srgbClr val="000000"/>
                </a:solidFill>
                <a:effectLst/>
                <a:latin typeface="Helvetica Neue"/>
              </a:rPr>
              <a:t>, JSD3, etc.)</a:t>
            </a:r>
          </a:p>
          <a:p>
            <a:pPr algn="l"/>
            <a:endParaRPr lang="en-US" b="0" i="0" dirty="0">
              <a:solidFill>
                <a:srgbClr val="000000"/>
              </a:solidFill>
              <a:effectLst/>
              <a:latin typeface="Helvetica Neue"/>
            </a:endParaRPr>
          </a:p>
          <a:p>
            <a:pPr algn="l"/>
            <a:r>
              <a:rPr lang="en-US" b="0" i="0" dirty="0">
                <a:solidFill>
                  <a:srgbClr val="000000"/>
                </a:solidFill>
                <a:effectLst/>
                <a:latin typeface="Helvetica Neue"/>
              </a:rPr>
              <a:t>Example of data analytics and data science platforms all with different capabilities, limitations, and learning curves:</a:t>
            </a:r>
          </a:p>
          <a:p>
            <a:pPr lvl="1">
              <a:buFont typeface="+mj-lt"/>
              <a:buAutoNum type="arabicPeriod"/>
            </a:pPr>
            <a:r>
              <a:rPr lang="en-US" b="0" i="0" dirty="0">
                <a:solidFill>
                  <a:srgbClr val="000000"/>
                </a:solidFill>
                <a:effectLst/>
                <a:latin typeface="Helvetica Neue"/>
              </a:rPr>
              <a:t>Anaconda (Data science distribution package Python/R/</a:t>
            </a:r>
            <a:r>
              <a:rPr lang="en-US" b="0" i="0" dirty="0" err="1">
                <a:solidFill>
                  <a:srgbClr val="000000"/>
                </a:solidFill>
                <a:effectLst/>
                <a:latin typeface="Helvetica Neue"/>
              </a:rPr>
              <a:t>Jupyter</a:t>
            </a:r>
            <a:r>
              <a:rPr lang="en-US" b="0" i="0" dirty="0">
                <a:solidFill>
                  <a:srgbClr val="000000"/>
                </a:solidFill>
                <a:effectLst/>
                <a:latin typeface="Helvetica Neue"/>
              </a:rPr>
              <a:t>)</a:t>
            </a:r>
          </a:p>
          <a:p>
            <a:pPr lvl="1">
              <a:buFont typeface="+mj-lt"/>
              <a:buAutoNum type="arabicPeriod"/>
            </a:pPr>
            <a:r>
              <a:rPr lang="en-US" b="0" i="0" dirty="0">
                <a:effectLst/>
                <a:latin typeface="-apple-system"/>
              </a:rPr>
              <a:t>NVIDIA Deep </a:t>
            </a:r>
            <a:r>
              <a:rPr lang="en-US" dirty="0">
                <a:latin typeface="-apple-system"/>
              </a:rPr>
              <a:t>Learning Institute (D</a:t>
            </a:r>
            <a:r>
              <a:rPr lang="en-US" b="0" i="0" dirty="0">
                <a:effectLst/>
                <a:latin typeface="-apple-system"/>
              </a:rPr>
              <a:t>LI)/Data Science Libraries (e.g., RAPIDS)/Omniverse</a:t>
            </a:r>
          </a:p>
          <a:p>
            <a:pPr lvl="1">
              <a:buFont typeface="+mj-lt"/>
              <a:buAutoNum type="arabicPeriod"/>
            </a:pPr>
            <a:r>
              <a:rPr lang="en-US" b="0" i="0" dirty="0">
                <a:solidFill>
                  <a:srgbClr val="000000"/>
                </a:solidFill>
                <a:effectLst/>
                <a:latin typeface="Helvetica Neue"/>
              </a:rPr>
              <a:t>Google Cloud Services Platform</a:t>
            </a:r>
          </a:p>
          <a:p>
            <a:pPr lvl="1">
              <a:buFont typeface="+mj-lt"/>
              <a:buAutoNum type="arabicPeriod"/>
            </a:pPr>
            <a:r>
              <a:rPr lang="en-US" b="0" i="0" dirty="0">
                <a:solidFill>
                  <a:srgbClr val="000000"/>
                </a:solidFill>
                <a:effectLst/>
                <a:latin typeface="Helvetica Neue"/>
              </a:rPr>
              <a:t>Amazon Web Services</a:t>
            </a:r>
          </a:p>
          <a:p>
            <a:pPr lvl="1">
              <a:buFont typeface="+mj-lt"/>
              <a:buAutoNum type="arabicPeriod"/>
            </a:pPr>
            <a:r>
              <a:rPr lang="en-US" b="0" i="0" dirty="0">
                <a:solidFill>
                  <a:srgbClr val="000000"/>
                </a:solidFill>
                <a:effectLst/>
                <a:latin typeface="Helvetica Neue"/>
              </a:rPr>
              <a:t>MicroStrategy </a:t>
            </a:r>
          </a:p>
          <a:p>
            <a:pPr lvl="1">
              <a:buFont typeface="+mj-lt"/>
              <a:buAutoNum type="arabicPeriod"/>
            </a:pPr>
            <a:r>
              <a:rPr lang="en-US" b="0" i="0" dirty="0">
                <a:solidFill>
                  <a:srgbClr val="000000"/>
                </a:solidFill>
                <a:effectLst/>
                <a:latin typeface="Helvetica Neue"/>
              </a:rPr>
              <a:t>MS Power Apps/Power Bi/Azure</a:t>
            </a:r>
          </a:p>
          <a:p>
            <a:pPr lvl="1">
              <a:buFont typeface="+mj-lt"/>
              <a:buAutoNum type="arabicPeriod"/>
            </a:pPr>
            <a:r>
              <a:rPr lang="en-US" b="0" i="0" dirty="0">
                <a:solidFill>
                  <a:srgbClr val="000000"/>
                </a:solidFill>
                <a:effectLst/>
                <a:latin typeface="Helvetica Neue"/>
              </a:rPr>
              <a:t>Tableau</a:t>
            </a:r>
          </a:p>
          <a:p>
            <a:pPr lvl="1">
              <a:buFont typeface="+mj-lt"/>
              <a:buAutoNum type="arabicPeriod"/>
            </a:pPr>
            <a:r>
              <a:rPr lang="en-US" b="0" i="0" dirty="0">
                <a:solidFill>
                  <a:srgbClr val="000000"/>
                </a:solidFill>
                <a:effectLst/>
                <a:latin typeface="Helvetica Neue"/>
              </a:rPr>
              <a:t>Hadoop</a:t>
            </a:r>
          </a:p>
          <a:p>
            <a:pPr lvl="1">
              <a:buFont typeface="+mj-lt"/>
              <a:buAutoNum type="arabicPeriod"/>
            </a:pPr>
            <a:r>
              <a:rPr lang="en-US" b="0" i="0" dirty="0">
                <a:solidFill>
                  <a:srgbClr val="000000"/>
                </a:solidFill>
                <a:effectLst/>
                <a:latin typeface="Helvetica Neue"/>
              </a:rPr>
              <a:t>Palantir Foundry</a:t>
            </a:r>
          </a:p>
          <a:p>
            <a:pPr lvl="1">
              <a:buFont typeface="+mj-lt"/>
              <a:buAutoNum type="arabicPeriod"/>
            </a:pPr>
            <a:r>
              <a:rPr lang="en-US" b="0" i="0" dirty="0" err="1">
                <a:solidFill>
                  <a:srgbClr val="000000"/>
                </a:solidFill>
                <a:effectLst/>
                <a:latin typeface="Helvetica Neue"/>
              </a:rPr>
              <a:t>SkySpark</a:t>
            </a:r>
            <a:endParaRPr lang="en-US" b="0" i="0" dirty="0">
              <a:solidFill>
                <a:srgbClr val="000000"/>
              </a:solidFill>
              <a:effectLst/>
              <a:latin typeface="Helvetica Neue"/>
            </a:endParaRPr>
          </a:p>
          <a:p>
            <a:pPr lvl="1">
              <a:buFont typeface="+mj-lt"/>
              <a:buAutoNum type="arabicPeriod"/>
            </a:pPr>
            <a:r>
              <a:rPr lang="en-US" b="0" i="0" dirty="0">
                <a:solidFill>
                  <a:srgbClr val="000000"/>
                </a:solidFill>
                <a:effectLst/>
                <a:latin typeface="Helvetica Neue"/>
              </a:rPr>
              <a:t>PNNL Inspire (text analysis)</a:t>
            </a:r>
          </a:p>
          <a:p>
            <a:pPr lvl="1">
              <a:buFont typeface="+mj-lt"/>
              <a:buAutoNum type="arabicPeriod"/>
            </a:pPr>
            <a:r>
              <a:rPr lang="en-US" b="0" i="0" dirty="0">
                <a:solidFill>
                  <a:srgbClr val="000000"/>
                </a:solidFill>
                <a:effectLst/>
                <a:latin typeface="Helvetica Neue"/>
              </a:rPr>
              <a:t>Low code or no-code development platforms</a:t>
            </a:r>
          </a:p>
          <a:p>
            <a:pPr marL="457200" lvl="1" indent="0">
              <a:buNone/>
            </a:pPr>
            <a:endParaRPr lang="en-US" b="0" i="0" dirty="0">
              <a:solidFill>
                <a:srgbClr val="000000"/>
              </a:solidFill>
              <a:effectLst/>
              <a:latin typeface="Helvetica Neue"/>
            </a:endParaRPr>
          </a:p>
          <a:p>
            <a:pPr algn="l"/>
            <a:r>
              <a:rPr lang="en-US" b="0" i="0" dirty="0">
                <a:solidFill>
                  <a:srgbClr val="000000"/>
                </a:solidFill>
                <a:effectLst/>
                <a:latin typeface="Helvetica Neue"/>
              </a:rPr>
              <a:t>Jargon can vary from company to company from tools to tools.</a:t>
            </a:r>
          </a:p>
          <a:p>
            <a:pPr marL="457200" lvl="1" indent="0">
              <a:buNone/>
            </a:pPr>
            <a:endParaRPr lang="en-US" b="0" i="0" dirty="0">
              <a:solidFill>
                <a:srgbClr val="000000"/>
              </a:solidFill>
              <a:effectLst/>
              <a:latin typeface="Helvetica Neue"/>
            </a:endParaRPr>
          </a:p>
          <a:p>
            <a:pPr marL="0" indent="0">
              <a:buNone/>
            </a:pPr>
            <a:endParaRPr lang="en-US" b="0" i="0" dirty="0">
              <a:solidFill>
                <a:srgbClr val="000000"/>
              </a:solidFill>
              <a:effectLst/>
              <a:latin typeface="Helvetica Neue"/>
            </a:endParaRPr>
          </a:p>
          <a:p>
            <a:endParaRPr lang="en-US" dirty="0"/>
          </a:p>
        </p:txBody>
      </p:sp>
    </p:spTree>
    <p:extLst>
      <p:ext uri="{BB962C8B-B14F-4D97-AF65-F5344CB8AC3E}">
        <p14:creationId xmlns:p14="http://schemas.microsoft.com/office/powerpoint/2010/main" val="2591411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6F69B-4EEC-4F3A-864A-865184089604}"/>
              </a:ext>
            </a:extLst>
          </p:cNvPr>
          <p:cNvSpPr>
            <a:spLocks noGrp="1"/>
          </p:cNvSpPr>
          <p:nvPr>
            <p:ph type="title"/>
          </p:nvPr>
        </p:nvSpPr>
        <p:spPr>
          <a:xfrm>
            <a:off x="125083" y="253574"/>
            <a:ext cx="7953935" cy="571500"/>
          </a:xfrm>
        </p:spPr>
        <p:txBody>
          <a:bodyPr/>
          <a:lstStyle/>
          <a:p>
            <a:r>
              <a:rPr lang="en-US" dirty="0">
                <a:cs typeface="Calibri Light"/>
              </a:rPr>
              <a:t>Skills and experience matter </a:t>
            </a:r>
            <a:br>
              <a:rPr lang="en-US" dirty="0">
                <a:cs typeface="Calibri Light"/>
              </a:rPr>
            </a:br>
            <a:r>
              <a:rPr lang="en-US" dirty="0">
                <a:cs typeface="Calibri Light"/>
              </a:rPr>
              <a:t>more than title and labels</a:t>
            </a:r>
            <a:endParaRPr lang="en-US" dirty="0"/>
          </a:p>
        </p:txBody>
      </p:sp>
      <p:sp>
        <p:nvSpPr>
          <p:cNvPr id="3" name="Content Placeholder 2">
            <a:extLst>
              <a:ext uri="{FF2B5EF4-FFF2-40B4-BE49-F238E27FC236}">
                <a16:creationId xmlns:a16="http://schemas.microsoft.com/office/drawing/2014/main" id="{ED9EC77E-1E80-44B3-9000-C218BABC3350}"/>
              </a:ext>
            </a:extLst>
          </p:cNvPr>
          <p:cNvSpPr>
            <a:spLocks noGrp="1"/>
          </p:cNvSpPr>
          <p:nvPr>
            <p:ph idx="1"/>
          </p:nvPr>
        </p:nvSpPr>
        <p:spPr>
          <a:xfrm>
            <a:off x="46367" y="4453162"/>
            <a:ext cx="8253323" cy="362872"/>
          </a:xfrm>
        </p:spPr>
        <p:txBody>
          <a:bodyPr vert="horz" lIns="68580" tIns="34290" rIns="68580" bIns="34290" rtlCol="0" anchor="t">
            <a:normAutofit/>
          </a:bodyPr>
          <a:lstStyle/>
          <a:p>
            <a:pPr marL="0" indent="0">
              <a:buNone/>
            </a:pPr>
            <a:r>
              <a:rPr lang="en-US" sz="1350" dirty="0">
                <a:cs typeface="Calibri"/>
                <a:hlinkClick r:id="rId2"/>
              </a:rPr>
              <a:t>https://www.datacamp.com/community/tutorials/data-science-industry-infographic</a:t>
            </a:r>
            <a:endParaRPr lang="en-US">
              <a:cs typeface="Calibri"/>
            </a:endParaRPr>
          </a:p>
        </p:txBody>
      </p:sp>
      <p:pic>
        <p:nvPicPr>
          <p:cNvPr id="4" name="Picture 4" descr="A screenshot of a cell phone&#10;&#10;Description generated with high confidence">
            <a:extLst>
              <a:ext uri="{FF2B5EF4-FFF2-40B4-BE49-F238E27FC236}">
                <a16:creationId xmlns:a16="http://schemas.microsoft.com/office/drawing/2014/main" id="{1B87A3DC-6E15-423D-8626-556185965919}"/>
              </a:ext>
            </a:extLst>
          </p:cNvPr>
          <p:cNvPicPr>
            <a:picLocks noChangeAspect="1"/>
          </p:cNvPicPr>
          <p:nvPr/>
        </p:nvPicPr>
        <p:blipFill>
          <a:blip r:embed="rId3"/>
          <a:stretch>
            <a:fillRect/>
          </a:stretch>
        </p:blipFill>
        <p:spPr>
          <a:xfrm>
            <a:off x="5996438" y="3299140"/>
            <a:ext cx="2866126" cy="1191812"/>
          </a:xfrm>
          <a:prstGeom prst="rect">
            <a:avLst/>
          </a:prstGeom>
        </p:spPr>
      </p:pic>
      <p:pic>
        <p:nvPicPr>
          <p:cNvPr id="6" name="Picture 6" descr="A screenshot of a cell phone&#10;&#10;Description generated with very high confidence">
            <a:extLst>
              <a:ext uri="{FF2B5EF4-FFF2-40B4-BE49-F238E27FC236}">
                <a16:creationId xmlns:a16="http://schemas.microsoft.com/office/drawing/2014/main" id="{B4FFE045-634A-4B4B-A7EC-E3E5F0FE0D4D}"/>
              </a:ext>
            </a:extLst>
          </p:cNvPr>
          <p:cNvPicPr>
            <a:picLocks noChangeAspect="1"/>
          </p:cNvPicPr>
          <p:nvPr/>
        </p:nvPicPr>
        <p:blipFill>
          <a:blip r:embed="rId4"/>
          <a:stretch>
            <a:fillRect/>
          </a:stretch>
        </p:blipFill>
        <p:spPr>
          <a:xfrm>
            <a:off x="5980264" y="616314"/>
            <a:ext cx="2882300" cy="1261013"/>
          </a:xfrm>
          <a:prstGeom prst="rect">
            <a:avLst/>
          </a:prstGeom>
        </p:spPr>
      </p:pic>
      <p:pic>
        <p:nvPicPr>
          <p:cNvPr id="8" name="Picture 8" descr="A close up of text on a white background&#10;&#10;Description generated with very high confidence">
            <a:extLst>
              <a:ext uri="{FF2B5EF4-FFF2-40B4-BE49-F238E27FC236}">
                <a16:creationId xmlns:a16="http://schemas.microsoft.com/office/drawing/2014/main" id="{C1D9AD52-A60B-4BE6-8264-C1780A8F4E97}"/>
              </a:ext>
            </a:extLst>
          </p:cNvPr>
          <p:cNvPicPr>
            <a:picLocks noChangeAspect="1"/>
          </p:cNvPicPr>
          <p:nvPr/>
        </p:nvPicPr>
        <p:blipFill>
          <a:blip r:embed="rId5"/>
          <a:stretch>
            <a:fillRect/>
          </a:stretch>
        </p:blipFill>
        <p:spPr>
          <a:xfrm>
            <a:off x="125083" y="1278665"/>
            <a:ext cx="2693598" cy="1119678"/>
          </a:xfrm>
          <a:prstGeom prst="rect">
            <a:avLst/>
          </a:prstGeom>
        </p:spPr>
      </p:pic>
      <p:pic>
        <p:nvPicPr>
          <p:cNvPr id="10" name="Picture 10" descr="A screenshot of a cell phone&#10;&#10;Description generated with very high confidence">
            <a:extLst>
              <a:ext uri="{FF2B5EF4-FFF2-40B4-BE49-F238E27FC236}">
                <a16:creationId xmlns:a16="http://schemas.microsoft.com/office/drawing/2014/main" id="{F1F4D853-2C1B-4126-94B3-29B57E6F2CD2}"/>
              </a:ext>
            </a:extLst>
          </p:cNvPr>
          <p:cNvPicPr>
            <a:picLocks noChangeAspect="1"/>
          </p:cNvPicPr>
          <p:nvPr/>
        </p:nvPicPr>
        <p:blipFill>
          <a:blip r:embed="rId6"/>
          <a:stretch>
            <a:fillRect/>
          </a:stretch>
        </p:blipFill>
        <p:spPr>
          <a:xfrm>
            <a:off x="125083" y="2702621"/>
            <a:ext cx="2747513" cy="1191360"/>
          </a:xfrm>
          <a:prstGeom prst="rect">
            <a:avLst/>
          </a:prstGeom>
        </p:spPr>
      </p:pic>
      <p:pic>
        <p:nvPicPr>
          <p:cNvPr id="14" name="Picture 14" descr="A screenshot of a cell phone&#10;&#10;Description generated with very high confidence">
            <a:extLst>
              <a:ext uri="{FF2B5EF4-FFF2-40B4-BE49-F238E27FC236}">
                <a16:creationId xmlns:a16="http://schemas.microsoft.com/office/drawing/2014/main" id="{5A18A6A3-03A3-41F8-9617-3F911714A08E}"/>
              </a:ext>
            </a:extLst>
          </p:cNvPr>
          <p:cNvPicPr>
            <a:picLocks noChangeAspect="1"/>
          </p:cNvPicPr>
          <p:nvPr/>
        </p:nvPicPr>
        <p:blipFill>
          <a:blip r:embed="rId7"/>
          <a:stretch>
            <a:fillRect/>
          </a:stretch>
        </p:blipFill>
        <p:spPr>
          <a:xfrm>
            <a:off x="2928669" y="1284707"/>
            <a:ext cx="2941607" cy="1290908"/>
          </a:xfrm>
          <a:prstGeom prst="rect">
            <a:avLst/>
          </a:prstGeom>
        </p:spPr>
      </p:pic>
      <p:pic>
        <p:nvPicPr>
          <p:cNvPr id="16" name="Picture 16" descr="A screenshot of a social media post of a person&#10;&#10;Description generated with very high confidence">
            <a:extLst>
              <a:ext uri="{FF2B5EF4-FFF2-40B4-BE49-F238E27FC236}">
                <a16:creationId xmlns:a16="http://schemas.microsoft.com/office/drawing/2014/main" id="{5093AC7B-AC50-4BD4-8367-B3A9F899BAD3}"/>
              </a:ext>
            </a:extLst>
          </p:cNvPr>
          <p:cNvPicPr>
            <a:picLocks noChangeAspect="1"/>
          </p:cNvPicPr>
          <p:nvPr/>
        </p:nvPicPr>
        <p:blipFill>
          <a:blip r:embed="rId8"/>
          <a:stretch>
            <a:fillRect/>
          </a:stretch>
        </p:blipFill>
        <p:spPr>
          <a:xfrm>
            <a:off x="5996438" y="1992496"/>
            <a:ext cx="2866126" cy="1166237"/>
          </a:xfrm>
          <a:prstGeom prst="rect">
            <a:avLst/>
          </a:prstGeom>
        </p:spPr>
      </p:pic>
      <p:pic>
        <p:nvPicPr>
          <p:cNvPr id="12" name="Picture 12" descr="A screenshot of a cell phone screen with text&#10;&#10;Description generated with very high confidence">
            <a:extLst>
              <a:ext uri="{FF2B5EF4-FFF2-40B4-BE49-F238E27FC236}">
                <a16:creationId xmlns:a16="http://schemas.microsoft.com/office/drawing/2014/main" id="{43868C8B-BC13-46CC-9EA7-CC982C41BF0E}"/>
              </a:ext>
            </a:extLst>
          </p:cNvPr>
          <p:cNvPicPr>
            <a:picLocks noChangeAspect="1"/>
          </p:cNvPicPr>
          <p:nvPr/>
        </p:nvPicPr>
        <p:blipFill>
          <a:blip r:embed="rId9"/>
          <a:stretch>
            <a:fillRect/>
          </a:stretch>
        </p:blipFill>
        <p:spPr>
          <a:xfrm>
            <a:off x="2912494" y="2713099"/>
            <a:ext cx="2973956" cy="1146076"/>
          </a:xfrm>
          <a:prstGeom prst="rect">
            <a:avLst/>
          </a:prstGeom>
        </p:spPr>
      </p:pic>
      <p:sp>
        <p:nvSpPr>
          <p:cNvPr id="5" name="TextBox 4">
            <a:extLst>
              <a:ext uri="{FF2B5EF4-FFF2-40B4-BE49-F238E27FC236}">
                <a16:creationId xmlns:a16="http://schemas.microsoft.com/office/drawing/2014/main" id="{BAC1F7F5-B6E2-45D3-9528-E627092E3375}"/>
              </a:ext>
            </a:extLst>
          </p:cNvPr>
          <p:cNvSpPr txBox="1"/>
          <p:nvPr/>
        </p:nvSpPr>
        <p:spPr>
          <a:xfrm>
            <a:off x="49602" y="4864220"/>
            <a:ext cx="5605013" cy="276999"/>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350" i="1" dirty="0"/>
              <a:t>Historical progression</a:t>
            </a:r>
            <a:r>
              <a:rPr lang="en-US" sz="1350" dirty="0"/>
              <a:t>: data grooming, data mining, data scientist</a:t>
            </a:r>
          </a:p>
        </p:txBody>
      </p:sp>
    </p:spTree>
    <p:extLst>
      <p:ext uri="{BB962C8B-B14F-4D97-AF65-F5344CB8AC3E}">
        <p14:creationId xmlns:p14="http://schemas.microsoft.com/office/powerpoint/2010/main" val="25641888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1424</TotalTime>
  <Words>2064</Words>
  <Application>Microsoft Office PowerPoint</Application>
  <PresentationFormat>On-screen Show (16:9)</PresentationFormat>
  <Paragraphs>311</Paragraphs>
  <Slides>32</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-apple-system</vt:lpstr>
      <vt:lpstr>Arial</vt:lpstr>
      <vt:lpstr>Calibri</vt:lpstr>
      <vt:lpstr>Helvetica Neue</vt:lpstr>
      <vt:lpstr>Office Theme</vt:lpstr>
      <vt:lpstr>DATA 601 – Lecture 01 Data Science Concepts and Workflows</vt:lpstr>
      <vt:lpstr>What is DATA SCIENCE?</vt:lpstr>
      <vt:lpstr>What is Data Science?</vt:lpstr>
      <vt:lpstr>What is Data Science?</vt:lpstr>
      <vt:lpstr>Data Science Process</vt:lpstr>
      <vt:lpstr>DS is an active field</vt:lpstr>
      <vt:lpstr>The World of DS is Huge. Don’t get lost!</vt:lpstr>
      <vt:lpstr>Lots of Tools and Platforms</vt:lpstr>
      <vt:lpstr>Skills and experience matter  more than title and labels</vt:lpstr>
      <vt:lpstr>Why learn data science?</vt:lpstr>
      <vt:lpstr>Large scale use cases with lots of data</vt:lpstr>
      <vt:lpstr>Assumption in this class</vt:lpstr>
      <vt:lpstr>Small scale use cases with not much data</vt:lpstr>
      <vt:lpstr>Class Main Tools </vt:lpstr>
      <vt:lpstr>Assumption in this class</vt:lpstr>
      <vt:lpstr>Python and Jupyter do not cover every use case</vt:lpstr>
      <vt:lpstr>Relevance of infrastructure to data science</vt:lpstr>
      <vt:lpstr>Infrastructure in data science to enable Reproducibility and Portability</vt:lpstr>
      <vt:lpstr>Best practices: Version control</vt:lpstr>
      <vt:lpstr>What ARE WE NOT COVERING?</vt:lpstr>
      <vt:lpstr>Not covered: product integration</vt:lpstr>
      <vt:lpstr>Not covered: security</vt:lpstr>
      <vt:lpstr>SOFT SKILLS</vt:lpstr>
      <vt:lpstr>DS is more than Math and Software</vt:lpstr>
      <vt:lpstr>Iterating with customers</vt:lpstr>
      <vt:lpstr>When to persist,  When to change course,  When to seek help</vt:lpstr>
      <vt:lpstr>Pro-tip when seeking help</vt:lpstr>
      <vt:lpstr>Emotions in Data Science</vt:lpstr>
      <vt:lpstr>Reading Suggestions</vt:lpstr>
      <vt:lpstr>Some Online Resources</vt:lpstr>
      <vt:lpstr>Data Sets Online Resources</vt:lpstr>
      <vt:lpstr>Visualization Examples and Online Resources</vt:lpstr>
    </vt:vector>
  </TitlesOfParts>
  <Company>UMBC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Lord</dc:creator>
  <cp:lastModifiedBy>Felix Gonzalez</cp:lastModifiedBy>
  <cp:revision>98</cp:revision>
  <dcterms:created xsi:type="dcterms:W3CDTF">2019-02-27T15:38:32Z</dcterms:created>
  <dcterms:modified xsi:type="dcterms:W3CDTF">2023-09-11T19:59:47Z</dcterms:modified>
</cp:coreProperties>
</file>